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sldIdLst>
    <p:sldId id="256" r:id="rId2"/>
    <p:sldId id="257" r:id="rId3"/>
    <p:sldId id="260" r:id="rId4"/>
    <p:sldId id="258" r:id="rId5"/>
    <p:sldId id="268" r:id="rId6"/>
    <p:sldId id="285" r:id="rId7"/>
    <p:sldId id="267" r:id="rId8"/>
    <p:sldId id="272" r:id="rId9"/>
    <p:sldId id="266" r:id="rId10"/>
    <p:sldId id="271" r:id="rId11"/>
    <p:sldId id="276" r:id="rId12"/>
    <p:sldId id="275" r:id="rId13"/>
    <p:sldId id="274" r:id="rId14"/>
    <p:sldId id="273" r:id="rId15"/>
    <p:sldId id="278" r:id="rId16"/>
    <p:sldId id="277" r:id="rId17"/>
    <p:sldId id="280" r:id="rId18"/>
    <p:sldId id="282" r:id="rId19"/>
    <p:sldId id="281" r:id="rId20"/>
    <p:sldId id="279" r:id="rId21"/>
    <p:sldId id="283" r:id="rId22"/>
    <p:sldId id="284" r:id="rId23"/>
    <p:sldId id="286" r:id="rId24"/>
    <p:sldId id="295" r:id="rId25"/>
    <p:sldId id="289" r:id="rId26"/>
    <p:sldId id="288" r:id="rId27"/>
    <p:sldId id="287" r:id="rId28"/>
    <p:sldId id="292" r:id="rId29"/>
    <p:sldId id="293" r:id="rId30"/>
    <p:sldId id="294" r:id="rId31"/>
    <p:sldId id="296" r:id="rId32"/>
    <p:sldId id="290" r:id="rId33"/>
    <p:sldId id="291" r:id="rId34"/>
    <p:sldId id="25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2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FEDB6-6456-474C-A5F4-BBE748D57076}" type="datetimeFigureOut">
              <a:rPr lang="en-IN" smtClean="0"/>
              <a:t>11-03-2023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3CBC5-03FF-4D5F-9C60-4FE75666A970}" type="slidenum">
              <a:rPr lang="en-IN" smtClean="0"/>
              <a:t>‹#›</a:t>
            </a:fld>
            <a:endParaRPr lang="en-IN"/>
          </a:p>
        </p:txBody>
      </p:sp>
    </p:spTree>
    <p:extLst>
      <p:ext uri="{BB962C8B-B14F-4D97-AF65-F5344CB8AC3E}">
        <p14:creationId xmlns:p14="http://schemas.microsoft.com/office/powerpoint/2010/main" val="181418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8633209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07246-4121-4A8D-BB38-B3E9DD2732AD}"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01372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553644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441866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698073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796480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779038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81720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22517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110363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07246-4121-4A8D-BB38-B3E9DD2732AD}" type="datetimeFigureOut">
              <a:rPr lang="en-IN" smtClean="0"/>
              <a:t>11-03-2023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62747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C07246-4121-4A8D-BB38-B3E9DD2732AD}"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272709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C07246-4121-4A8D-BB38-B3E9DD2732AD}" type="datetimeFigureOut">
              <a:rPr lang="en-IN" smtClean="0"/>
              <a:t>11-03-2023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2914228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07246-4121-4A8D-BB38-B3E9DD2732AD}" type="datetimeFigureOut">
              <a:rPr lang="en-IN" smtClean="0"/>
              <a:t>11-03-2023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284848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2C07246-4121-4A8D-BB38-B3E9DD2732AD}" type="datetimeFigureOut">
              <a:rPr lang="en-IN" smtClean="0"/>
              <a:t>11-03-2023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913198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07246-4121-4A8D-BB38-B3E9DD2732AD}"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3292045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07246-4121-4A8D-BB38-B3E9DD2732AD}" type="datetimeFigureOut">
              <a:rPr lang="en-IN" smtClean="0"/>
              <a:t>11-03-2023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860C84A-CF70-4B4C-9646-81A51C576FC7}" type="slidenum">
              <a:rPr lang="en-IN" smtClean="0"/>
              <a:t>‹#›</a:t>
            </a:fld>
            <a:endParaRPr lang="en-IN"/>
          </a:p>
        </p:txBody>
      </p:sp>
    </p:spTree>
    <p:extLst>
      <p:ext uri="{BB962C8B-B14F-4D97-AF65-F5344CB8AC3E}">
        <p14:creationId xmlns:p14="http://schemas.microsoft.com/office/powerpoint/2010/main" val="775601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C07246-4121-4A8D-BB38-B3E9DD2732AD}" type="datetimeFigureOut">
              <a:rPr lang="en-IN" smtClean="0"/>
              <a:t>11-03-2023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860C84A-CF70-4B4C-9646-81A51C576FC7}" type="slidenum">
              <a:rPr lang="en-IN" smtClean="0"/>
              <a:t>‹#›</a:t>
            </a:fld>
            <a:endParaRPr lang="en-IN"/>
          </a:p>
        </p:txBody>
      </p:sp>
    </p:spTree>
    <p:extLst>
      <p:ext uri="{BB962C8B-B14F-4D97-AF65-F5344CB8AC3E}">
        <p14:creationId xmlns:p14="http://schemas.microsoft.com/office/powerpoint/2010/main" val="148912904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11E99-D2D4-72A0-CE80-9653DF96E98C}"/>
              </a:ext>
            </a:extLst>
          </p:cNvPr>
          <p:cNvSpPr/>
          <p:nvPr/>
        </p:nvSpPr>
        <p:spPr>
          <a:xfrm>
            <a:off x="6965574" y="304801"/>
            <a:ext cx="4194550" cy="6200774"/>
          </a:xfrm>
          <a:prstGeom prst="rect">
            <a:avLst/>
          </a:prstGeom>
          <a:solidFill>
            <a:schemeClr val="lt1"/>
          </a:solidFill>
          <a:ln>
            <a:noFill/>
          </a:ln>
          <a:effectLst/>
          <a:scene3d>
            <a:camera prst="orthographicFront">
              <a:rot lat="0" lon="0" rev="0"/>
            </a:camera>
            <a:lightRig rig="chilly" dir="t">
              <a:rot lat="0" lon="0" rev="18480000"/>
            </a:lightRig>
          </a:scene3d>
          <a:sp3d prstMaterial="clear">
            <a:bevelT h="63500"/>
          </a:sp3d>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5172104C-279E-E2C1-1CDE-F7C206C0DF4F}"/>
              </a:ext>
            </a:extLst>
          </p:cNvPr>
          <p:cNvSpPr>
            <a:spLocks noGrp="1"/>
          </p:cNvSpPr>
          <p:nvPr>
            <p:ph type="ctrTitle"/>
          </p:nvPr>
        </p:nvSpPr>
        <p:spPr>
          <a:xfrm>
            <a:off x="6965575" y="1066801"/>
            <a:ext cx="4194549" cy="3318930"/>
          </a:xfrm>
        </p:spPr>
        <p:txBody>
          <a:bodyPr>
            <a:normAutofit/>
          </a:bodyPr>
          <a:lstStyle/>
          <a:p>
            <a:pPr algn="ctr"/>
            <a:r>
              <a:rPr lang="en-IN" cap="none" dirty="0">
                <a:solidFill>
                  <a:schemeClr val="bg1"/>
                </a:solidFill>
              </a:rPr>
              <a:t>           </a:t>
            </a:r>
            <a:r>
              <a:rPr lang="en-IN" cap="none" dirty="0">
                <a:solidFill>
                  <a:schemeClr val="bg1"/>
                </a:solidFill>
                <a:effectLst>
                  <a:outerShdw blurRad="38100" dist="38100" dir="2700000" algn="tl">
                    <a:srgbClr val="000000">
                      <a:alpha val="43137"/>
                    </a:srgbClr>
                  </a:outerShdw>
                </a:effectLst>
              </a:rPr>
              <a:t>Analytics</a:t>
            </a:r>
          </a:p>
        </p:txBody>
      </p:sp>
      <p:sp>
        <p:nvSpPr>
          <p:cNvPr id="3" name="Subtitle 2">
            <a:extLst>
              <a:ext uri="{FF2B5EF4-FFF2-40B4-BE49-F238E27FC236}">
                <a16:creationId xmlns:a16="http://schemas.microsoft.com/office/drawing/2014/main" id="{9D25C95F-4798-B2C5-BD7F-759CDF76789F}"/>
              </a:ext>
            </a:extLst>
          </p:cNvPr>
          <p:cNvSpPr>
            <a:spLocks noGrp="1"/>
          </p:cNvSpPr>
          <p:nvPr>
            <p:ph type="subTitle" idx="1"/>
          </p:nvPr>
        </p:nvSpPr>
        <p:spPr>
          <a:xfrm>
            <a:off x="6965573" y="4451876"/>
            <a:ext cx="4194551" cy="1405468"/>
          </a:xfrm>
        </p:spPr>
        <p:txBody>
          <a:bodyPr/>
          <a:lstStyle/>
          <a:p>
            <a:pPr algn="ctr"/>
            <a:r>
              <a:rPr lang="en-IN" b="1" cap="none" dirty="0">
                <a:effectLst>
                  <a:outerShdw blurRad="38100" dist="38100" dir="2700000" algn="tl">
                    <a:srgbClr val="000000">
                      <a:alpha val="43137"/>
                    </a:srgbClr>
                  </a:outerShdw>
                </a:effectLst>
              </a:rPr>
              <a:t>A Project on in-depth analysis, visualization and Machine Learning on the Yelp Dataset</a:t>
            </a:r>
          </a:p>
        </p:txBody>
      </p:sp>
      <p:pic>
        <p:nvPicPr>
          <p:cNvPr id="6" name="Picture 5">
            <a:extLst>
              <a:ext uri="{FF2B5EF4-FFF2-40B4-BE49-F238E27FC236}">
                <a16:creationId xmlns:a16="http://schemas.microsoft.com/office/drawing/2014/main" id="{8B5B919E-EFE9-2F04-EA85-FB6BADCA0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275" y="3671356"/>
            <a:ext cx="1497820" cy="605369"/>
          </a:xfrm>
          <a:prstGeom prst="rect">
            <a:avLst/>
          </a:prstGeom>
        </p:spPr>
      </p:pic>
      <p:cxnSp>
        <p:nvCxnSpPr>
          <p:cNvPr id="8" name="Straight Connector 7">
            <a:extLst>
              <a:ext uri="{FF2B5EF4-FFF2-40B4-BE49-F238E27FC236}">
                <a16:creationId xmlns:a16="http://schemas.microsoft.com/office/drawing/2014/main" id="{99AC1A96-D24B-3936-51C9-0B2A319AEE11}"/>
              </a:ext>
            </a:extLst>
          </p:cNvPr>
          <p:cNvCxnSpPr/>
          <p:nvPr/>
        </p:nvCxnSpPr>
        <p:spPr>
          <a:xfrm>
            <a:off x="7058025" y="4385731"/>
            <a:ext cx="39624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247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8ECE4B-0FC5-24AB-A4E8-E82FD011EC23}"/>
              </a:ext>
            </a:extLst>
          </p:cNvPr>
          <p:cNvSpPr txBox="1"/>
          <p:nvPr/>
        </p:nvSpPr>
        <p:spPr>
          <a:xfrm>
            <a:off x="2886072" y="101987"/>
            <a:ext cx="6848475" cy="584775"/>
          </a:xfrm>
          <a:prstGeom prst="rect">
            <a:avLst/>
          </a:prstGeom>
          <a:noFill/>
        </p:spPr>
        <p:txBody>
          <a:bodyPr wrap="square" rtlCol="0">
            <a:spAutoFit/>
          </a:bodyPr>
          <a:lstStyle/>
          <a:p>
            <a:pPr algn="ctr"/>
            <a:r>
              <a:rPr lang="en-IN" sz="3200" b="1" dirty="0">
                <a:solidFill>
                  <a:schemeClr val="bg1"/>
                </a:solidFill>
              </a:rPr>
              <a:t>ANALYSIS AND VISUALISATIONS</a:t>
            </a:r>
          </a:p>
        </p:txBody>
      </p:sp>
      <p:sp>
        <p:nvSpPr>
          <p:cNvPr id="6" name="TextBox 5">
            <a:extLst>
              <a:ext uri="{FF2B5EF4-FFF2-40B4-BE49-F238E27FC236}">
                <a16:creationId xmlns:a16="http://schemas.microsoft.com/office/drawing/2014/main" id="{5C6B7F0B-30BC-7609-64AC-257BCD3F9D89}"/>
              </a:ext>
            </a:extLst>
          </p:cNvPr>
          <p:cNvSpPr txBox="1"/>
          <p:nvPr/>
        </p:nvSpPr>
        <p:spPr>
          <a:xfrm>
            <a:off x="1695447" y="748318"/>
            <a:ext cx="9839328" cy="369332"/>
          </a:xfrm>
          <a:prstGeom prst="rect">
            <a:avLst/>
          </a:prstGeom>
          <a:noFill/>
        </p:spPr>
        <p:txBody>
          <a:bodyPr wrap="square" rtlCol="0">
            <a:spAutoFit/>
          </a:bodyPr>
          <a:lstStyle/>
          <a:p>
            <a:r>
              <a:rPr lang="en-IN" b="1" dirty="0">
                <a:solidFill>
                  <a:schemeClr val="bg1"/>
                </a:solidFill>
              </a:rPr>
              <a:t>A] Restaurants Analysis with 11 selected cuisines.</a:t>
            </a:r>
          </a:p>
        </p:txBody>
      </p:sp>
      <p:pic>
        <p:nvPicPr>
          <p:cNvPr id="15" name="Picture 14">
            <a:extLst>
              <a:ext uri="{FF2B5EF4-FFF2-40B4-BE49-F238E27FC236}">
                <a16:creationId xmlns:a16="http://schemas.microsoft.com/office/drawing/2014/main" id="{4D5ABF44-DAC8-B9B5-BEC5-A67115DBF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392" y="1034872"/>
            <a:ext cx="9215438" cy="5721141"/>
          </a:xfrm>
          <a:prstGeom prst="rect">
            <a:avLst/>
          </a:prstGeom>
        </p:spPr>
      </p:pic>
    </p:spTree>
    <p:extLst>
      <p:ext uri="{BB962C8B-B14F-4D97-AF65-F5344CB8AC3E}">
        <p14:creationId xmlns:p14="http://schemas.microsoft.com/office/powerpoint/2010/main" val="314526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E6843CE-0DA0-204D-C708-E0CF5A8D3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88" y="277906"/>
            <a:ext cx="10336306" cy="6151469"/>
          </a:xfrm>
          <a:prstGeom prst="rect">
            <a:avLst/>
          </a:prstGeom>
        </p:spPr>
      </p:pic>
    </p:spTree>
    <p:extLst>
      <p:ext uri="{BB962C8B-B14F-4D97-AF65-F5344CB8AC3E}">
        <p14:creationId xmlns:p14="http://schemas.microsoft.com/office/powerpoint/2010/main" val="365770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2E4890D-953D-0712-BEE5-3431C903D97D}"/>
              </a:ext>
            </a:extLst>
          </p:cNvPr>
          <p:cNvPicPr>
            <a:picLocks noChangeAspect="1"/>
          </p:cNvPicPr>
          <p:nvPr/>
        </p:nvPicPr>
        <p:blipFill rotWithShape="1">
          <a:blip r:embed="rId2">
            <a:extLst>
              <a:ext uri="{28A0092B-C50C-407E-A947-70E740481C1C}">
                <a14:useLocalDpi xmlns:a14="http://schemas.microsoft.com/office/drawing/2010/main" val="0"/>
              </a:ext>
            </a:extLst>
          </a:blip>
          <a:srcRect b="13208"/>
          <a:stretch/>
        </p:blipFill>
        <p:spPr>
          <a:xfrm>
            <a:off x="1311564" y="140991"/>
            <a:ext cx="5682023" cy="4945911"/>
          </a:xfrm>
          <a:prstGeom prst="rect">
            <a:avLst/>
          </a:prstGeom>
        </p:spPr>
      </p:pic>
      <p:pic>
        <p:nvPicPr>
          <p:cNvPr id="2" name="Picture 1">
            <a:extLst>
              <a:ext uri="{FF2B5EF4-FFF2-40B4-BE49-F238E27FC236}">
                <a16:creationId xmlns:a16="http://schemas.microsoft.com/office/drawing/2014/main" id="{EBA8AFCC-E083-4DD1-9BF4-B3CF3459D18F}"/>
              </a:ext>
            </a:extLst>
          </p:cNvPr>
          <p:cNvPicPr>
            <a:picLocks noChangeAspect="1"/>
          </p:cNvPicPr>
          <p:nvPr/>
        </p:nvPicPr>
        <p:blipFill>
          <a:blip r:embed="rId3"/>
          <a:stretch>
            <a:fillRect/>
          </a:stretch>
        </p:blipFill>
        <p:spPr>
          <a:xfrm>
            <a:off x="1451603" y="5484943"/>
            <a:ext cx="10157012" cy="727969"/>
          </a:xfrm>
          <a:prstGeom prst="rect">
            <a:avLst/>
          </a:prstGeom>
        </p:spPr>
      </p:pic>
      <p:pic>
        <p:nvPicPr>
          <p:cNvPr id="5" name="Picture 4">
            <a:extLst>
              <a:ext uri="{FF2B5EF4-FFF2-40B4-BE49-F238E27FC236}">
                <a16:creationId xmlns:a16="http://schemas.microsoft.com/office/drawing/2014/main" id="{51E73566-5EB5-44BF-8444-31EA5FDCD062}"/>
              </a:ext>
            </a:extLst>
          </p:cNvPr>
          <p:cNvPicPr>
            <a:picLocks noChangeAspect="1"/>
          </p:cNvPicPr>
          <p:nvPr/>
        </p:nvPicPr>
        <p:blipFill rotWithShape="1">
          <a:blip r:embed="rId4">
            <a:extLst>
              <a:ext uri="{28A0092B-C50C-407E-A947-70E740481C1C}">
                <a14:useLocalDpi xmlns:a14="http://schemas.microsoft.com/office/drawing/2010/main" val="0"/>
              </a:ext>
            </a:extLst>
          </a:blip>
          <a:srcRect l="3863" t="2630" r="8549" b="8558"/>
          <a:stretch/>
        </p:blipFill>
        <p:spPr>
          <a:xfrm>
            <a:off x="6993587" y="720435"/>
            <a:ext cx="5026961" cy="3546765"/>
          </a:xfrm>
          <a:prstGeom prst="rect">
            <a:avLst/>
          </a:prstGeom>
        </p:spPr>
      </p:pic>
    </p:spTree>
    <p:extLst>
      <p:ext uri="{BB962C8B-B14F-4D97-AF65-F5344CB8AC3E}">
        <p14:creationId xmlns:p14="http://schemas.microsoft.com/office/powerpoint/2010/main" val="254551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082875CB-59BA-079C-4C72-EEA885595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88" y="358589"/>
            <a:ext cx="10442760" cy="5970494"/>
          </a:xfrm>
          <a:prstGeom prst="rect">
            <a:avLst/>
          </a:prstGeom>
        </p:spPr>
      </p:pic>
    </p:spTree>
    <p:extLst>
      <p:ext uri="{BB962C8B-B14F-4D97-AF65-F5344CB8AC3E}">
        <p14:creationId xmlns:p14="http://schemas.microsoft.com/office/powerpoint/2010/main" val="161127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F6FD21C-BB97-BDE9-392C-45CEF40C4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247" y="22757"/>
            <a:ext cx="9702381" cy="6815102"/>
          </a:xfrm>
          <a:prstGeom prst="rect">
            <a:avLst/>
          </a:prstGeom>
        </p:spPr>
      </p:pic>
    </p:spTree>
    <p:extLst>
      <p:ext uri="{BB962C8B-B14F-4D97-AF65-F5344CB8AC3E}">
        <p14:creationId xmlns:p14="http://schemas.microsoft.com/office/powerpoint/2010/main" val="383812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3F143A6-4B6D-3A91-4A86-7E5485D50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6" y="152400"/>
            <a:ext cx="10299607" cy="6291263"/>
          </a:xfrm>
          <a:prstGeom prst="rect">
            <a:avLst/>
          </a:prstGeom>
        </p:spPr>
      </p:pic>
    </p:spTree>
    <p:extLst>
      <p:ext uri="{BB962C8B-B14F-4D97-AF65-F5344CB8AC3E}">
        <p14:creationId xmlns:p14="http://schemas.microsoft.com/office/powerpoint/2010/main" val="72721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7ABAA58-E615-6BF6-5942-3CE3015A4121}"/>
              </a:ext>
            </a:extLst>
          </p:cNvPr>
          <p:cNvSpPr txBox="1"/>
          <p:nvPr/>
        </p:nvSpPr>
        <p:spPr>
          <a:xfrm>
            <a:off x="2409826" y="413497"/>
            <a:ext cx="7067550" cy="400110"/>
          </a:xfrm>
          <a:prstGeom prst="rect">
            <a:avLst/>
          </a:prstGeom>
          <a:noFill/>
        </p:spPr>
        <p:txBody>
          <a:bodyPr wrap="square" rtlCol="0">
            <a:spAutoFit/>
          </a:bodyPr>
          <a:lstStyle/>
          <a:p>
            <a:r>
              <a:rPr lang="en-IN" sz="2000" b="1" dirty="0">
                <a:solidFill>
                  <a:schemeClr val="bg1"/>
                </a:solidFill>
              </a:rPr>
              <a:t>B. Restaurants Review Analysis for Florida State</a:t>
            </a:r>
            <a:endParaRPr lang="en-IN" sz="2000" b="1" dirty="0"/>
          </a:p>
        </p:txBody>
      </p:sp>
      <p:pic>
        <p:nvPicPr>
          <p:cNvPr id="6" name="Picture 5">
            <a:extLst>
              <a:ext uri="{FF2B5EF4-FFF2-40B4-BE49-F238E27FC236}">
                <a16:creationId xmlns:a16="http://schemas.microsoft.com/office/drawing/2014/main" id="{CBB01270-FA53-2F0C-0854-24C3B91B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6" y="914399"/>
            <a:ext cx="7886699" cy="5934393"/>
          </a:xfrm>
          <a:prstGeom prst="rect">
            <a:avLst/>
          </a:prstGeom>
        </p:spPr>
      </p:pic>
    </p:spTree>
    <p:extLst>
      <p:ext uri="{BB962C8B-B14F-4D97-AF65-F5344CB8AC3E}">
        <p14:creationId xmlns:p14="http://schemas.microsoft.com/office/powerpoint/2010/main" val="144138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77C2C6A-722E-2DFF-BC6A-7A2679802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775" y="0"/>
            <a:ext cx="8839199" cy="6858000"/>
          </a:xfrm>
          <a:prstGeom prst="rect">
            <a:avLst/>
          </a:prstGeom>
        </p:spPr>
      </p:pic>
    </p:spTree>
    <p:extLst>
      <p:ext uri="{BB962C8B-B14F-4D97-AF65-F5344CB8AC3E}">
        <p14:creationId xmlns:p14="http://schemas.microsoft.com/office/powerpoint/2010/main" val="2915913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B8A914A-95C6-9F54-75CC-74E5F9058A88}"/>
              </a:ext>
            </a:extLst>
          </p:cNvPr>
          <p:cNvPicPr>
            <a:picLocks noChangeAspect="1"/>
          </p:cNvPicPr>
          <p:nvPr/>
        </p:nvPicPr>
        <p:blipFill rotWithShape="1">
          <a:blip r:embed="rId2">
            <a:extLst>
              <a:ext uri="{28A0092B-C50C-407E-A947-70E740481C1C}">
                <a14:useLocalDpi xmlns:a14="http://schemas.microsoft.com/office/drawing/2010/main" val="0"/>
              </a:ext>
            </a:extLst>
          </a:blip>
          <a:srcRect l="4465" t="1304" r="37820" b="16371"/>
          <a:stretch/>
        </p:blipFill>
        <p:spPr>
          <a:xfrm>
            <a:off x="1422960" y="1004919"/>
            <a:ext cx="5946588" cy="4583082"/>
          </a:xfrm>
          <a:prstGeom prst="rect">
            <a:avLst/>
          </a:prstGeom>
        </p:spPr>
      </p:pic>
      <p:sp>
        <p:nvSpPr>
          <p:cNvPr id="4" name="TextBox 3">
            <a:extLst>
              <a:ext uri="{FF2B5EF4-FFF2-40B4-BE49-F238E27FC236}">
                <a16:creationId xmlns:a16="http://schemas.microsoft.com/office/drawing/2014/main" id="{6CD75511-49E7-ACE4-1669-5FEC68A1053D}"/>
              </a:ext>
            </a:extLst>
          </p:cNvPr>
          <p:cNvSpPr txBox="1"/>
          <p:nvPr/>
        </p:nvSpPr>
        <p:spPr>
          <a:xfrm>
            <a:off x="1775012" y="358588"/>
            <a:ext cx="8884023" cy="738664"/>
          </a:xfrm>
          <a:prstGeom prst="rect">
            <a:avLst/>
          </a:prstGeom>
          <a:noFill/>
        </p:spPr>
        <p:txBody>
          <a:bodyPr wrap="square" rtlCol="0">
            <a:spAutoFit/>
          </a:bodyPr>
          <a:lstStyle/>
          <a:p>
            <a:r>
              <a:rPr lang="en-IN" sz="2400" b="1" dirty="0">
                <a:solidFill>
                  <a:schemeClr val="bg1"/>
                </a:solidFill>
              </a:rPr>
              <a:t>Percentage Distribution of stars Rating of restaurants in Florida State</a:t>
            </a:r>
          </a:p>
          <a:p>
            <a:endParaRPr lang="en-IN" dirty="0"/>
          </a:p>
        </p:txBody>
      </p:sp>
      <p:pic>
        <p:nvPicPr>
          <p:cNvPr id="5" name="Picture 4">
            <a:extLst>
              <a:ext uri="{FF2B5EF4-FFF2-40B4-BE49-F238E27FC236}">
                <a16:creationId xmlns:a16="http://schemas.microsoft.com/office/drawing/2014/main" id="{B978D8C7-E5AE-982E-1E13-B4CD6C98798B}"/>
              </a:ext>
            </a:extLst>
          </p:cNvPr>
          <p:cNvPicPr>
            <a:picLocks noChangeAspect="1"/>
          </p:cNvPicPr>
          <p:nvPr/>
        </p:nvPicPr>
        <p:blipFill rotWithShape="1">
          <a:blip r:embed="rId3">
            <a:extLst>
              <a:ext uri="{28A0092B-C50C-407E-A947-70E740481C1C}">
                <a14:useLocalDpi xmlns:a14="http://schemas.microsoft.com/office/drawing/2010/main" val="0"/>
              </a:ext>
            </a:extLst>
          </a:blip>
          <a:srcRect l="6940" t="2051" r="28013" b="4531"/>
          <a:stretch/>
        </p:blipFill>
        <p:spPr>
          <a:xfrm>
            <a:off x="7721600" y="1097252"/>
            <a:ext cx="3796147" cy="3576317"/>
          </a:xfrm>
          <a:prstGeom prst="rect">
            <a:avLst/>
          </a:prstGeom>
        </p:spPr>
      </p:pic>
      <p:pic>
        <p:nvPicPr>
          <p:cNvPr id="6" name="Picture 5">
            <a:extLst>
              <a:ext uri="{FF2B5EF4-FFF2-40B4-BE49-F238E27FC236}">
                <a16:creationId xmlns:a16="http://schemas.microsoft.com/office/drawing/2014/main" id="{8CB39873-28BE-4258-AE2F-9374FD203D8B}"/>
              </a:ext>
            </a:extLst>
          </p:cNvPr>
          <p:cNvPicPr>
            <a:picLocks noChangeAspect="1"/>
          </p:cNvPicPr>
          <p:nvPr/>
        </p:nvPicPr>
        <p:blipFill>
          <a:blip r:embed="rId4"/>
          <a:stretch>
            <a:fillRect/>
          </a:stretch>
        </p:blipFill>
        <p:spPr>
          <a:xfrm>
            <a:off x="1698699" y="5760748"/>
            <a:ext cx="9819048" cy="790476"/>
          </a:xfrm>
          <a:prstGeom prst="rect">
            <a:avLst/>
          </a:prstGeom>
        </p:spPr>
      </p:pic>
    </p:spTree>
    <p:extLst>
      <p:ext uri="{BB962C8B-B14F-4D97-AF65-F5344CB8AC3E}">
        <p14:creationId xmlns:p14="http://schemas.microsoft.com/office/powerpoint/2010/main" val="272354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3446F9B-06CA-16EF-2276-3D62787D2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781" y="197224"/>
            <a:ext cx="10235453" cy="6454588"/>
          </a:xfrm>
          <a:prstGeom prst="rect">
            <a:avLst/>
          </a:prstGeom>
        </p:spPr>
      </p:pic>
    </p:spTree>
    <p:extLst>
      <p:ext uri="{BB962C8B-B14F-4D97-AF65-F5344CB8AC3E}">
        <p14:creationId xmlns:p14="http://schemas.microsoft.com/office/powerpoint/2010/main" val="935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2F0214-0A63-20CA-B01F-EB4439AB46AE}"/>
              </a:ext>
            </a:extLst>
          </p:cNvPr>
          <p:cNvSpPr>
            <a:spLocks noGrp="1"/>
          </p:cNvSpPr>
          <p:nvPr>
            <p:ph type="ctrTitle"/>
          </p:nvPr>
        </p:nvSpPr>
        <p:spPr>
          <a:xfrm>
            <a:off x="2028823" y="1066801"/>
            <a:ext cx="8439151" cy="2421464"/>
          </a:xfrm>
        </p:spPr>
        <p:txBody>
          <a:bodyPr>
            <a:normAutofit/>
          </a:bodyPr>
          <a:lstStyle/>
          <a:p>
            <a:pPr algn="ctr"/>
            <a:r>
              <a:rPr lang="en-IN" b="1" cap="none" dirty="0">
                <a:solidFill>
                  <a:schemeClr val="bg1"/>
                </a:solidFill>
              </a:rPr>
              <a:t>Presented by</a:t>
            </a:r>
            <a:br>
              <a:rPr lang="en-IN" cap="none" dirty="0">
                <a:solidFill>
                  <a:schemeClr val="bg1"/>
                </a:solidFill>
              </a:rPr>
            </a:br>
            <a:br>
              <a:rPr lang="en-IN" cap="none" dirty="0">
                <a:solidFill>
                  <a:schemeClr val="bg1"/>
                </a:solidFill>
              </a:rPr>
            </a:br>
            <a:r>
              <a:rPr lang="en-IN" sz="2800" cap="none" dirty="0">
                <a:solidFill>
                  <a:schemeClr val="bg1"/>
                </a:solidFill>
              </a:rPr>
              <a:t>Charudatta Marne, Jyoti Chaudhary, Paritosh Sangave, Saumyajit Guha and Sourabh Jamdade</a:t>
            </a:r>
          </a:p>
        </p:txBody>
      </p:sp>
      <p:sp>
        <p:nvSpPr>
          <p:cNvPr id="5" name="Subtitle 4">
            <a:extLst>
              <a:ext uri="{FF2B5EF4-FFF2-40B4-BE49-F238E27FC236}">
                <a16:creationId xmlns:a16="http://schemas.microsoft.com/office/drawing/2014/main" id="{D3C1E1D1-5826-0893-4557-86B44FF7BD12}"/>
              </a:ext>
            </a:extLst>
          </p:cNvPr>
          <p:cNvSpPr>
            <a:spLocks noGrp="1"/>
          </p:cNvSpPr>
          <p:nvPr>
            <p:ph type="subTitle" idx="1"/>
          </p:nvPr>
        </p:nvSpPr>
        <p:spPr>
          <a:xfrm>
            <a:off x="2028822" y="3632696"/>
            <a:ext cx="8439151" cy="1405467"/>
          </a:xfrm>
        </p:spPr>
        <p:txBody>
          <a:bodyPr>
            <a:normAutofit/>
          </a:bodyPr>
          <a:lstStyle/>
          <a:p>
            <a:pPr algn="ctr"/>
            <a:r>
              <a:rPr lang="en-IN" sz="2800" b="1" cap="none" dirty="0">
                <a:solidFill>
                  <a:schemeClr val="bg1"/>
                </a:solidFill>
              </a:rPr>
              <a:t>Guided by</a:t>
            </a:r>
          </a:p>
          <a:p>
            <a:pPr algn="ctr"/>
            <a:r>
              <a:rPr lang="en-IN" sz="2800" b="1" cap="none" dirty="0" err="1">
                <a:solidFill>
                  <a:schemeClr val="bg1"/>
                </a:solidFill>
              </a:rPr>
              <a:t>Dr.</a:t>
            </a:r>
            <a:r>
              <a:rPr lang="en-IN" sz="2800" b="1" cap="none" dirty="0">
                <a:solidFill>
                  <a:schemeClr val="bg1"/>
                </a:solidFill>
              </a:rPr>
              <a:t> </a:t>
            </a:r>
            <a:r>
              <a:rPr lang="en-IN" sz="2800" b="1" cap="none" dirty="0" err="1">
                <a:solidFill>
                  <a:schemeClr val="bg1"/>
                </a:solidFill>
              </a:rPr>
              <a:t>Krishnanjan</a:t>
            </a:r>
            <a:r>
              <a:rPr lang="en-IN" sz="2800" b="1" cap="none" dirty="0">
                <a:solidFill>
                  <a:schemeClr val="bg1"/>
                </a:solidFill>
              </a:rPr>
              <a:t> B.</a:t>
            </a:r>
            <a:endParaRPr lang="en-IN" sz="2800" dirty="0"/>
          </a:p>
        </p:txBody>
      </p:sp>
    </p:spTree>
    <p:extLst>
      <p:ext uri="{BB962C8B-B14F-4D97-AF65-F5344CB8AC3E}">
        <p14:creationId xmlns:p14="http://schemas.microsoft.com/office/powerpoint/2010/main" val="191251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B27041C-4211-679C-93DE-0E4BE5EAF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035" y="1098177"/>
            <a:ext cx="10327341" cy="5360894"/>
          </a:xfrm>
          <a:prstGeom prst="rect">
            <a:avLst/>
          </a:prstGeom>
        </p:spPr>
      </p:pic>
      <p:sp>
        <p:nvSpPr>
          <p:cNvPr id="5" name="TextBox 4">
            <a:extLst>
              <a:ext uri="{FF2B5EF4-FFF2-40B4-BE49-F238E27FC236}">
                <a16:creationId xmlns:a16="http://schemas.microsoft.com/office/drawing/2014/main" id="{47C3DA3C-31C0-8962-0378-9FFB13D8968C}"/>
              </a:ext>
            </a:extLst>
          </p:cNvPr>
          <p:cNvSpPr txBox="1"/>
          <p:nvPr/>
        </p:nvSpPr>
        <p:spPr>
          <a:xfrm>
            <a:off x="2967317" y="504728"/>
            <a:ext cx="7709648" cy="461665"/>
          </a:xfrm>
          <a:prstGeom prst="rect">
            <a:avLst/>
          </a:prstGeom>
          <a:noFill/>
        </p:spPr>
        <p:txBody>
          <a:bodyPr wrap="square" rtlCol="0">
            <a:spAutoFit/>
          </a:bodyPr>
          <a:lstStyle/>
          <a:p>
            <a:r>
              <a:rPr lang="en-IN" sz="2400" dirty="0">
                <a:solidFill>
                  <a:schemeClr val="bg1"/>
                </a:solidFill>
              </a:rPr>
              <a:t>Variation In Review Count By Year For Chinese Cuisine</a:t>
            </a:r>
          </a:p>
        </p:txBody>
      </p:sp>
    </p:spTree>
    <p:extLst>
      <p:ext uri="{BB962C8B-B14F-4D97-AF65-F5344CB8AC3E}">
        <p14:creationId xmlns:p14="http://schemas.microsoft.com/office/powerpoint/2010/main" val="306130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91DF3A4-9ACA-0412-32E1-EECD36A6E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718" y="340659"/>
            <a:ext cx="10424830" cy="6311153"/>
          </a:xfrm>
          <a:prstGeom prst="rect">
            <a:avLst/>
          </a:prstGeom>
        </p:spPr>
      </p:pic>
    </p:spTree>
    <p:extLst>
      <p:ext uri="{BB962C8B-B14F-4D97-AF65-F5344CB8AC3E}">
        <p14:creationId xmlns:p14="http://schemas.microsoft.com/office/powerpoint/2010/main" val="378309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AB74499-1EEA-069E-4E26-D86E5ACB8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5" y="980513"/>
            <a:ext cx="10264587" cy="5554757"/>
          </a:xfrm>
          <a:prstGeom prst="rect">
            <a:avLst/>
          </a:prstGeom>
        </p:spPr>
      </p:pic>
      <p:sp>
        <p:nvSpPr>
          <p:cNvPr id="5" name="TextBox 4">
            <a:extLst>
              <a:ext uri="{FF2B5EF4-FFF2-40B4-BE49-F238E27FC236}">
                <a16:creationId xmlns:a16="http://schemas.microsoft.com/office/drawing/2014/main" id="{A593CC75-DCA4-D694-FF63-60E7B365D751}"/>
              </a:ext>
            </a:extLst>
          </p:cNvPr>
          <p:cNvSpPr txBox="1"/>
          <p:nvPr/>
        </p:nvSpPr>
        <p:spPr>
          <a:xfrm>
            <a:off x="2187388" y="448235"/>
            <a:ext cx="8722659" cy="738664"/>
          </a:xfrm>
          <a:prstGeom prst="rect">
            <a:avLst/>
          </a:prstGeom>
          <a:noFill/>
        </p:spPr>
        <p:txBody>
          <a:bodyPr wrap="square" rtlCol="0">
            <a:spAutoFit/>
          </a:bodyPr>
          <a:lstStyle/>
          <a:p>
            <a:r>
              <a:rPr lang="en-IN" sz="2400" dirty="0">
                <a:solidFill>
                  <a:schemeClr val="bg1"/>
                </a:solidFill>
              </a:rPr>
              <a:t>Variation In Review Count By Year For Traditional American Cuisine</a:t>
            </a:r>
          </a:p>
          <a:p>
            <a:endParaRPr lang="en-IN" dirty="0"/>
          </a:p>
        </p:txBody>
      </p:sp>
      <p:sp>
        <p:nvSpPr>
          <p:cNvPr id="2" name="TextBox 1">
            <a:extLst>
              <a:ext uri="{FF2B5EF4-FFF2-40B4-BE49-F238E27FC236}">
                <a16:creationId xmlns:a16="http://schemas.microsoft.com/office/drawing/2014/main" id="{FB7D8C86-91F1-44B2-A335-925D648B5921}"/>
              </a:ext>
            </a:extLst>
          </p:cNvPr>
          <p:cNvSpPr txBox="1"/>
          <p:nvPr/>
        </p:nvSpPr>
        <p:spPr>
          <a:xfrm>
            <a:off x="3057236" y="6212091"/>
            <a:ext cx="8555588" cy="276999"/>
          </a:xfrm>
          <a:prstGeom prst="rect">
            <a:avLst/>
          </a:prstGeom>
          <a:noFill/>
        </p:spPr>
        <p:txBody>
          <a:bodyPr wrap="square" rtlCol="0">
            <a:spAutoFit/>
          </a:bodyPr>
          <a:lstStyle/>
          <a:p>
            <a:r>
              <a:rPr lang="en-IN" sz="1200" b="1" dirty="0">
                <a:solidFill>
                  <a:schemeClr val="bg1"/>
                </a:solidFill>
              </a:rPr>
              <a:t>which we speculate is due to the traditional American restaurants losing popularity in face of new trendy alternative cuisines.</a:t>
            </a:r>
          </a:p>
        </p:txBody>
      </p:sp>
    </p:spTree>
    <p:extLst>
      <p:ext uri="{BB962C8B-B14F-4D97-AF65-F5344CB8AC3E}">
        <p14:creationId xmlns:p14="http://schemas.microsoft.com/office/powerpoint/2010/main" val="253442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D1533D-A631-E718-B37E-5AA7C8AA4D24}"/>
              </a:ext>
            </a:extLst>
          </p:cNvPr>
          <p:cNvSpPr txBox="1"/>
          <p:nvPr/>
        </p:nvSpPr>
        <p:spPr>
          <a:xfrm>
            <a:off x="1586753" y="277907"/>
            <a:ext cx="6015318" cy="523220"/>
          </a:xfrm>
          <a:prstGeom prst="rect">
            <a:avLst/>
          </a:prstGeom>
          <a:noFill/>
        </p:spPr>
        <p:txBody>
          <a:bodyPr wrap="square" rtlCol="0">
            <a:spAutoFit/>
          </a:bodyPr>
          <a:lstStyle/>
          <a:p>
            <a:pPr marL="285750" indent="-285750">
              <a:buFont typeface="Wingdings" panose="05000000000000000000" pitchFamily="2" charset="2"/>
              <a:buChar char="q"/>
            </a:pPr>
            <a:r>
              <a:rPr lang="en-IN" sz="2800" dirty="0">
                <a:solidFill>
                  <a:schemeClr val="bg1"/>
                </a:solidFill>
              </a:rPr>
              <a:t> Machine Learning Algorithms</a:t>
            </a:r>
          </a:p>
        </p:txBody>
      </p:sp>
      <p:sp>
        <p:nvSpPr>
          <p:cNvPr id="13" name="TextBox 12">
            <a:extLst>
              <a:ext uri="{FF2B5EF4-FFF2-40B4-BE49-F238E27FC236}">
                <a16:creationId xmlns:a16="http://schemas.microsoft.com/office/drawing/2014/main" id="{0E011B84-AFF8-9409-517F-45BE70AE75F7}"/>
              </a:ext>
            </a:extLst>
          </p:cNvPr>
          <p:cNvSpPr txBox="1"/>
          <p:nvPr/>
        </p:nvSpPr>
        <p:spPr>
          <a:xfrm>
            <a:off x="1792940" y="1040231"/>
            <a:ext cx="7351059" cy="646331"/>
          </a:xfrm>
          <a:prstGeom prst="rect">
            <a:avLst/>
          </a:prstGeom>
          <a:noFill/>
        </p:spPr>
        <p:txBody>
          <a:bodyPr wrap="square" rtlCol="0">
            <a:spAutoFit/>
          </a:bodyPr>
          <a:lstStyle/>
          <a:p>
            <a:pPr marL="285750" indent="-285750">
              <a:buFont typeface="Wingdings" panose="05000000000000000000" pitchFamily="2" charset="2"/>
              <a:buChar char="v"/>
            </a:pPr>
            <a:r>
              <a:rPr lang="en-IN" dirty="0">
                <a:solidFill>
                  <a:schemeClr val="bg1"/>
                </a:solidFill>
              </a:rPr>
              <a:t>Sentiment Analysis</a:t>
            </a:r>
          </a:p>
          <a:p>
            <a:pPr marL="285750" indent="-285750">
              <a:buFont typeface="Wingdings" panose="05000000000000000000" pitchFamily="2" charset="2"/>
              <a:buChar char="v"/>
            </a:pPr>
            <a:r>
              <a:rPr lang="en-IN" dirty="0">
                <a:solidFill>
                  <a:schemeClr val="bg1"/>
                </a:solidFill>
              </a:rPr>
              <a:t>Recommender System</a:t>
            </a:r>
          </a:p>
        </p:txBody>
      </p:sp>
      <p:sp>
        <p:nvSpPr>
          <p:cNvPr id="14" name="TextBox 13">
            <a:extLst>
              <a:ext uri="{FF2B5EF4-FFF2-40B4-BE49-F238E27FC236}">
                <a16:creationId xmlns:a16="http://schemas.microsoft.com/office/drawing/2014/main" id="{C8EC9FE5-487A-9436-7DAC-58323FA961FA}"/>
              </a:ext>
            </a:extLst>
          </p:cNvPr>
          <p:cNvSpPr txBox="1"/>
          <p:nvPr/>
        </p:nvSpPr>
        <p:spPr>
          <a:xfrm>
            <a:off x="1900518" y="1925667"/>
            <a:ext cx="9000564" cy="3693319"/>
          </a:xfrm>
          <a:prstGeom prst="rect">
            <a:avLst/>
          </a:prstGeom>
          <a:noFill/>
        </p:spPr>
        <p:txBody>
          <a:bodyPr wrap="square" rtlCol="0">
            <a:spAutoFit/>
          </a:bodyPr>
          <a:lstStyle/>
          <a:p>
            <a:r>
              <a:rPr lang="en-IN" b="1" dirty="0">
                <a:solidFill>
                  <a:schemeClr val="bg1"/>
                </a:solidFill>
              </a:rPr>
              <a:t>SENTIMENT ANALYSIS :</a:t>
            </a:r>
          </a:p>
          <a:p>
            <a:r>
              <a:rPr lang="en-US" dirty="0">
                <a:solidFill>
                  <a:schemeClr val="bg1"/>
                </a:solidFill>
              </a:rPr>
              <a:t>Sentiment analysis, also referred to as opinion mining, is an approach to natural language processing (NLP) that identifies the emotional tone behind a body of text. This is a popular way for organizations to determine and categorize opinions about a product, service or idea. </a:t>
            </a:r>
          </a:p>
          <a:p>
            <a:endParaRPr lang="en-IN" dirty="0">
              <a:solidFill>
                <a:schemeClr val="bg1"/>
              </a:solidFill>
            </a:endParaRPr>
          </a:p>
          <a:p>
            <a:pPr algn="l"/>
            <a:r>
              <a:rPr lang="en-US" b="0" i="0" dirty="0">
                <a:solidFill>
                  <a:srgbClr val="24292F"/>
                </a:solidFill>
                <a:effectLst/>
                <a:latin typeface="-apple-system"/>
              </a:rPr>
              <a:t>Yelp is widely used for review and rating. User reviews can bring insight for restaurant owners for service improvement, and help potential customers find their choice of dining.</a:t>
            </a:r>
          </a:p>
          <a:p>
            <a:pPr algn="l"/>
            <a:r>
              <a:rPr lang="en-US" b="0" i="0" dirty="0">
                <a:solidFill>
                  <a:srgbClr val="24292F"/>
                </a:solidFill>
                <a:effectLst/>
                <a:latin typeface="-apple-system"/>
              </a:rPr>
              <a:t>Therefore, the objective of this sentiment analysis model  is to identify the polarity (positive or negative) of Yelp restaurant reviews, and extract keywords that contribute to the positive or negative reviews. The project  focuses on enhancing customers’ understanding of restaurants, educating new restaurant owners on market knowledge, and improving existing owner’s awareness about their restaurant performance.</a:t>
            </a:r>
          </a:p>
          <a:p>
            <a:endParaRPr lang="en-IN" dirty="0">
              <a:solidFill>
                <a:schemeClr val="bg1"/>
              </a:solidFill>
            </a:endParaRPr>
          </a:p>
        </p:txBody>
      </p:sp>
      <p:sp>
        <p:nvSpPr>
          <p:cNvPr id="16" name="AutoShape 2">
            <a:extLst>
              <a:ext uri="{FF2B5EF4-FFF2-40B4-BE49-F238E27FC236}">
                <a16:creationId xmlns:a16="http://schemas.microsoft.com/office/drawing/2014/main" id="{A95083E8-30E3-C17A-0461-62EABFBBA615}"/>
              </a:ext>
            </a:extLst>
          </p:cNvPr>
          <p:cNvSpPr>
            <a:spLocks noChangeAspect="1" noChangeArrowheads="1"/>
          </p:cNvSpPr>
          <p:nvPr/>
        </p:nvSpPr>
        <p:spPr bwMode="auto">
          <a:xfrm>
            <a:off x="4531659" y="3276599"/>
            <a:ext cx="1716741" cy="17167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256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D1533D-A631-E718-B37E-5AA7C8AA4D24}"/>
              </a:ext>
            </a:extLst>
          </p:cNvPr>
          <p:cNvSpPr txBox="1"/>
          <p:nvPr/>
        </p:nvSpPr>
        <p:spPr>
          <a:xfrm>
            <a:off x="1656275" y="448262"/>
            <a:ext cx="6015318" cy="523220"/>
          </a:xfrm>
          <a:prstGeom prst="rect">
            <a:avLst/>
          </a:prstGeom>
          <a:noFill/>
        </p:spPr>
        <p:txBody>
          <a:bodyPr wrap="square" rtlCol="0">
            <a:spAutoFit/>
          </a:bodyPr>
          <a:lstStyle/>
          <a:p>
            <a:pPr marL="285750" indent="-285750">
              <a:buFont typeface="Wingdings" panose="05000000000000000000" pitchFamily="2" charset="2"/>
              <a:buChar char="q"/>
            </a:pPr>
            <a:r>
              <a:rPr lang="en-IN" sz="2800" dirty="0">
                <a:solidFill>
                  <a:schemeClr val="bg1"/>
                </a:solidFill>
              </a:rPr>
              <a:t> </a:t>
            </a:r>
            <a:r>
              <a:rPr lang="en-IN" sz="2800" b="1" dirty="0">
                <a:solidFill>
                  <a:schemeClr val="bg1"/>
                </a:solidFill>
              </a:rPr>
              <a:t>Sentiment</a:t>
            </a:r>
            <a:r>
              <a:rPr lang="en-IN" sz="2800" dirty="0">
                <a:solidFill>
                  <a:schemeClr val="bg1"/>
                </a:solidFill>
              </a:rPr>
              <a:t> </a:t>
            </a:r>
            <a:r>
              <a:rPr lang="en-IN" sz="2800" b="1" dirty="0">
                <a:solidFill>
                  <a:schemeClr val="bg1"/>
                </a:solidFill>
              </a:rPr>
              <a:t>Analysis</a:t>
            </a:r>
          </a:p>
        </p:txBody>
      </p:sp>
      <p:sp>
        <p:nvSpPr>
          <p:cNvPr id="14" name="TextBox 13">
            <a:extLst>
              <a:ext uri="{FF2B5EF4-FFF2-40B4-BE49-F238E27FC236}">
                <a16:creationId xmlns:a16="http://schemas.microsoft.com/office/drawing/2014/main" id="{C8EC9FE5-487A-9436-7DAC-58323FA961FA}"/>
              </a:ext>
            </a:extLst>
          </p:cNvPr>
          <p:cNvSpPr txBox="1"/>
          <p:nvPr/>
        </p:nvSpPr>
        <p:spPr>
          <a:xfrm>
            <a:off x="1748118" y="859339"/>
            <a:ext cx="9000564" cy="4801314"/>
          </a:xfrm>
          <a:prstGeom prst="rect">
            <a:avLst/>
          </a:prstGeom>
          <a:noFill/>
        </p:spPr>
        <p:txBody>
          <a:bodyPr wrap="square" rtlCol="0">
            <a:spAutoFit/>
          </a:bodyPr>
          <a:lstStyle/>
          <a:p>
            <a:endParaRPr lang="en-IN" dirty="0">
              <a:solidFill>
                <a:schemeClr val="bg1"/>
              </a:solidFill>
            </a:endParaRPr>
          </a:p>
          <a:p>
            <a:r>
              <a:rPr lang="en-IN" b="1" dirty="0">
                <a:solidFill>
                  <a:schemeClr val="bg1"/>
                </a:solidFill>
              </a:rPr>
              <a:t>Steps Involved </a:t>
            </a:r>
            <a:r>
              <a:rPr lang="en-IN" dirty="0">
                <a:solidFill>
                  <a:schemeClr val="bg1"/>
                </a:solidFill>
              </a:rPr>
              <a:t>:</a:t>
            </a:r>
          </a:p>
          <a:p>
            <a:pPr marL="285750" indent="-285750">
              <a:buFont typeface="Wingdings" panose="05000000000000000000" pitchFamily="2" charset="2"/>
              <a:buChar char="§"/>
            </a:pPr>
            <a:r>
              <a:rPr lang="en-IN" dirty="0">
                <a:solidFill>
                  <a:schemeClr val="bg1"/>
                </a:solidFill>
              </a:rPr>
              <a:t>Gathered yelp reviews for Florida state(443834 rows).</a:t>
            </a:r>
          </a:p>
          <a:p>
            <a:pPr marL="285750" indent="-285750">
              <a:buFont typeface="Wingdings" panose="05000000000000000000" pitchFamily="2" charset="2"/>
              <a:buChar char="§"/>
            </a:pPr>
            <a:r>
              <a:rPr lang="en-IN" dirty="0">
                <a:solidFill>
                  <a:schemeClr val="bg1"/>
                </a:solidFill>
              </a:rPr>
              <a:t>Pre-processed and cleaned  reviews using NLTK libraries (expanding, removing </a:t>
            </a:r>
            <a:r>
              <a:rPr lang="en-IN" dirty="0" err="1">
                <a:solidFill>
                  <a:schemeClr val="bg1"/>
                </a:solidFill>
              </a:rPr>
              <a:t>stopwords</a:t>
            </a:r>
            <a:r>
              <a:rPr lang="en-IN" dirty="0">
                <a:solidFill>
                  <a:schemeClr val="bg1"/>
                </a:solidFill>
              </a:rPr>
              <a:t> [except ones that express sentiment], tokenization, lemmatization, contraction etc)</a:t>
            </a:r>
          </a:p>
          <a:p>
            <a:pPr marL="285750" indent="-285750">
              <a:buFont typeface="Wingdings" panose="05000000000000000000" pitchFamily="2" charset="2"/>
              <a:buChar char="§"/>
            </a:pPr>
            <a:r>
              <a:rPr lang="en-IN" dirty="0">
                <a:solidFill>
                  <a:schemeClr val="bg1"/>
                </a:solidFill>
              </a:rPr>
              <a:t>Classifying  the different reviews as per the STAR RATING .</a:t>
            </a:r>
          </a:p>
          <a:p>
            <a:pPr marL="742950" lvl="1" indent="-285750">
              <a:buFont typeface="Wingdings" panose="05000000000000000000" pitchFamily="2" charset="2"/>
              <a:buChar char="§"/>
            </a:pPr>
            <a:r>
              <a:rPr lang="en-IN" dirty="0">
                <a:solidFill>
                  <a:schemeClr val="bg1"/>
                </a:solidFill>
              </a:rPr>
              <a:t>Greater than or equal to  3.5  =&gt; Positive Review</a:t>
            </a:r>
          </a:p>
          <a:p>
            <a:pPr marL="742950" lvl="1" indent="-285750">
              <a:buFont typeface="Wingdings" panose="05000000000000000000" pitchFamily="2" charset="2"/>
              <a:buChar char="§"/>
            </a:pPr>
            <a:r>
              <a:rPr lang="en-IN" dirty="0">
                <a:solidFill>
                  <a:schemeClr val="bg1"/>
                </a:solidFill>
              </a:rPr>
              <a:t>Greater than or equal to  2.5  =&gt; Negative Review</a:t>
            </a:r>
          </a:p>
          <a:p>
            <a:pPr marL="285750" indent="-285750">
              <a:buFont typeface="Wingdings" panose="05000000000000000000" pitchFamily="2" charset="2"/>
              <a:buChar char="§"/>
            </a:pPr>
            <a:r>
              <a:rPr lang="en-US" dirty="0">
                <a:solidFill>
                  <a:schemeClr val="bg1"/>
                </a:solidFill>
              </a:rPr>
              <a:t>Created a word cloud for each sentiment ( positive + negative).</a:t>
            </a: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Used TFIDF Vectorizer for finding the relevance of each terms/word in the document.</a:t>
            </a:r>
          </a:p>
          <a:p>
            <a:pPr marL="285750" indent="-285750">
              <a:buFont typeface="Wingdings" panose="05000000000000000000" pitchFamily="2" charset="2"/>
              <a:buChar char="§"/>
            </a:pPr>
            <a:r>
              <a:rPr lang="en-IN" dirty="0">
                <a:solidFill>
                  <a:schemeClr val="bg1"/>
                </a:solidFill>
              </a:rPr>
              <a:t>Random Sampling of 100k rows for training the model 10k more random samples from reviews dataset for testing the model</a:t>
            </a:r>
          </a:p>
          <a:p>
            <a:pPr marL="285750" indent="-285750">
              <a:buFont typeface="Wingdings" panose="05000000000000000000" pitchFamily="2" charset="2"/>
              <a:buChar char="§"/>
            </a:pPr>
            <a:r>
              <a:rPr lang="en-IN" dirty="0">
                <a:solidFill>
                  <a:schemeClr val="bg1"/>
                </a:solidFill>
              </a:rPr>
              <a:t>Tested the Sentiment Analysis model</a:t>
            </a:r>
          </a:p>
          <a:p>
            <a:pPr marL="285750" indent="-285750">
              <a:buFont typeface="Wingdings" panose="05000000000000000000" pitchFamily="2" charset="2"/>
              <a:buChar char="§"/>
            </a:pPr>
            <a:r>
              <a:rPr lang="en-IN" dirty="0">
                <a:solidFill>
                  <a:schemeClr val="bg1"/>
                </a:solidFill>
              </a:rPr>
              <a:t>Analysed yelp(Florida-restaurants) reviews.</a:t>
            </a:r>
          </a:p>
          <a:p>
            <a:pPr marL="285750" indent="-285750">
              <a:buFont typeface="Wingdings" panose="05000000000000000000" pitchFamily="2" charset="2"/>
              <a:buChar char="§"/>
            </a:pPr>
            <a:endParaRPr lang="en-IN" u="sng" dirty="0">
              <a:solidFill>
                <a:schemeClr val="bg1"/>
              </a:solidFill>
            </a:endParaRPr>
          </a:p>
          <a:p>
            <a:pPr marL="285750" indent="-285750">
              <a:buFont typeface="Wingdings" panose="05000000000000000000" pitchFamily="2" charset="2"/>
              <a:buChar char="§"/>
            </a:pPr>
            <a:endParaRPr lang="en-IN" dirty="0">
              <a:solidFill>
                <a:schemeClr val="bg1"/>
              </a:solidFill>
            </a:endParaRPr>
          </a:p>
          <a:p>
            <a:pPr marL="742950" lvl="1" indent="-285750">
              <a:buFont typeface="Wingdings" panose="05000000000000000000" pitchFamily="2" charset="2"/>
              <a:buChar char="§"/>
            </a:pPr>
            <a:endParaRPr lang="en-IN" dirty="0">
              <a:solidFill>
                <a:schemeClr val="bg1"/>
              </a:solidFill>
            </a:endParaRPr>
          </a:p>
        </p:txBody>
      </p:sp>
      <p:sp>
        <p:nvSpPr>
          <p:cNvPr id="15" name="TextBox 14">
            <a:extLst>
              <a:ext uri="{FF2B5EF4-FFF2-40B4-BE49-F238E27FC236}">
                <a16:creationId xmlns:a16="http://schemas.microsoft.com/office/drawing/2014/main" id="{9D2191BB-89A4-785D-0BEB-30FC942353D5}"/>
              </a:ext>
            </a:extLst>
          </p:cNvPr>
          <p:cNvSpPr txBox="1"/>
          <p:nvPr/>
        </p:nvSpPr>
        <p:spPr>
          <a:xfrm>
            <a:off x="1748118" y="5060488"/>
            <a:ext cx="9000564" cy="1200329"/>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Tried Different Models and Strategies : XGBOOST , </a:t>
            </a:r>
            <a:r>
              <a:rPr lang="en-IN" dirty="0" err="1">
                <a:solidFill>
                  <a:schemeClr val="bg1"/>
                </a:solidFill>
              </a:rPr>
              <a:t>LightGBM</a:t>
            </a:r>
            <a:r>
              <a:rPr lang="en-IN" dirty="0">
                <a:solidFill>
                  <a:schemeClr val="bg1"/>
                </a:solidFill>
              </a:rPr>
              <a:t> , Random Forest , Naïve Based, Logistic Regression</a:t>
            </a:r>
          </a:p>
          <a:p>
            <a:pPr marL="285750" indent="-285750">
              <a:buFont typeface="Wingdings" panose="05000000000000000000" pitchFamily="2" charset="2"/>
              <a:buChar char="§"/>
            </a:pPr>
            <a:r>
              <a:rPr lang="en-IN" dirty="0">
                <a:solidFill>
                  <a:schemeClr val="bg1"/>
                </a:solidFill>
              </a:rPr>
              <a:t>BEST MODEL : XGBOOST</a:t>
            </a:r>
          </a:p>
          <a:p>
            <a:pPr marL="285750" indent="-285750">
              <a:buFont typeface="Wingdings" panose="05000000000000000000" pitchFamily="2" charset="2"/>
              <a:buChar char="§"/>
            </a:pPr>
            <a:endParaRPr lang="en-IN" dirty="0">
              <a:solidFill>
                <a:schemeClr val="bg1"/>
              </a:solidFill>
            </a:endParaRPr>
          </a:p>
        </p:txBody>
      </p:sp>
      <p:sp>
        <p:nvSpPr>
          <p:cNvPr id="16" name="AutoShape 2">
            <a:extLst>
              <a:ext uri="{FF2B5EF4-FFF2-40B4-BE49-F238E27FC236}">
                <a16:creationId xmlns:a16="http://schemas.microsoft.com/office/drawing/2014/main" id="{A95083E8-30E3-C17A-0461-62EABFBBA615}"/>
              </a:ext>
            </a:extLst>
          </p:cNvPr>
          <p:cNvSpPr>
            <a:spLocks noChangeAspect="1" noChangeArrowheads="1"/>
          </p:cNvSpPr>
          <p:nvPr/>
        </p:nvSpPr>
        <p:spPr bwMode="auto">
          <a:xfrm>
            <a:off x="4531659" y="3276599"/>
            <a:ext cx="1716741" cy="17167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522086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0D1533D-A631-E718-B37E-5AA7C8AA4D24}"/>
              </a:ext>
            </a:extLst>
          </p:cNvPr>
          <p:cNvSpPr txBox="1"/>
          <p:nvPr/>
        </p:nvSpPr>
        <p:spPr>
          <a:xfrm>
            <a:off x="1577787" y="34978"/>
            <a:ext cx="7404847" cy="954107"/>
          </a:xfrm>
          <a:prstGeom prst="rect">
            <a:avLst/>
          </a:prstGeom>
          <a:noFill/>
        </p:spPr>
        <p:txBody>
          <a:bodyPr wrap="square" rtlCol="0">
            <a:spAutoFit/>
          </a:bodyPr>
          <a:lstStyle/>
          <a:p>
            <a:pPr marL="285750" indent="-285750">
              <a:buFont typeface="Wingdings" panose="05000000000000000000" pitchFamily="2" charset="2"/>
              <a:buChar char="q"/>
            </a:pPr>
            <a:r>
              <a:rPr lang="en-IN" sz="2800" dirty="0">
                <a:solidFill>
                  <a:schemeClr val="bg1"/>
                </a:solidFill>
              </a:rPr>
              <a:t>Sentiment Analysis: Score and Test Result</a:t>
            </a:r>
          </a:p>
          <a:p>
            <a:endParaRPr lang="en-IN" sz="2800" dirty="0">
              <a:solidFill>
                <a:schemeClr val="bg1"/>
              </a:solidFill>
            </a:endParaRPr>
          </a:p>
        </p:txBody>
      </p:sp>
      <p:sp>
        <p:nvSpPr>
          <p:cNvPr id="16" name="AutoShape 2">
            <a:extLst>
              <a:ext uri="{FF2B5EF4-FFF2-40B4-BE49-F238E27FC236}">
                <a16:creationId xmlns:a16="http://schemas.microsoft.com/office/drawing/2014/main" id="{A95083E8-30E3-C17A-0461-62EABFBBA615}"/>
              </a:ext>
            </a:extLst>
          </p:cNvPr>
          <p:cNvSpPr>
            <a:spLocks noChangeAspect="1" noChangeArrowheads="1"/>
          </p:cNvSpPr>
          <p:nvPr/>
        </p:nvSpPr>
        <p:spPr bwMode="auto">
          <a:xfrm>
            <a:off x="4531659" y="3276599"/>
            <a:ext cx="1716741" cy="17167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119D066A-B3BE-BAAD-F3C0-14CAC36D0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53" y="573741"/>
            <a:ext cx="8034897" cy="3111568"/>
          </a:xfrm>
          <a:prstGeom prst="rect">
            <a:avLst/>
          </a:prstGeom>
        </p:spPr>
      </p:pic>
      <p:pic>
        <p:nvPicPr>
          <p:cNvPr id="8" name="Picture 7">
            <a:extLst>
              <a:ext uri="{FF2B5EF4-FFF2-40B4-BE49-F238E27FC236}">
                <a16:creationId xmlns:a16="http://schemas.microsoft.com/office/drawing/2014/main" id="{00083D52-948B-3DE9-211F-02748847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3685309"/>
            <a:ext cx="10598148" cy="2926948"/>
          </a:xfrm>
          <a:prstGeom prst="rect">
            <a:avLst/>
          </a:prstGeom>
        </p:spPr>
      </p:pic>
    </p:spTree>
    <p:extLst>
      <p:ext uri="{BB962C8B-B14F-4D97-AF65-F5344CB8AC3E}">
        <p14:creationId xmlns:p14="http://schemas.microsoft.com/office/powerpoint/2010/main" val="2679181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8C69641-71B8-6618-9359-9119B5EFF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051" y="2257507"/>
            <a:ext cx="4140413" cy="4064209"/>
          </a:xfrm>
          <a:prstGeom prst="rect">
            <a:avLst/>
          </a:prstGeom>
        </p:spPr>
      </p:pic>
      <p:pic>
        <p:nvPicPr>
          <p:cNvPr id="6" name="Picture 5">
            <a:extLst>
              <a:ext uri="{FF2B5EF4-FFF2-40B4-BE49-F238E27FC236}">
                <a16:creationId xmlns:a16="http://schemas.microsoft.com/office/drawing/2014/main" id="{8B006940-A088-30F8-D066-C4E5BEE6C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424" y="2203530"/>
            <a:ext cx="4115011" cy="4172164"/>
          </a:xfrm>
          <a:prstGeom prst="rect">
            <a:avLst/>
          </a:prstGeom>
        </p:spPr>
      </p:pic>
      <p:sp>
        <p:nvSpPr>
          <p:cNvPr id="8" name="TextBox 7">
            <a:extLst>
              <a:ext uri="{FF2B5EF4-FFF2-40B4-BE49-F238E27FC236}">
                <a16:creationId xmlns:a16="http://schemas.microsoft.com/office/drawing/2014/main" id="{7EC20589-7BFF-4CC2-4A88-AC49F5AB3416}"/>
              </a:ext>
            </a:extLst>
          </p:cNvPr>
          <p:cNvSpPr txBox="1"/>
          <p:nvPr/>
        </p:nvSpPr>
        <p:spPr>
          <a:xfrm flipH="1">
            <a:off x="1770424" y="1450063"/>
            <a:ext cx="4115010" cy="646331"/>
          </a:xfrm>
          <a:prstGeom prst="rect">
            <a:avLst/>
          </a:prstGeom>
          <a:noFill/>
        </p:spPr>
        <p:txBody>
          <a:bodyPr wrap="square" rtlCol="0">
            <a:spAutoFit/>
          </a:bodyPr>
          <a:lstStyle/>
          <a:p>
            <a:r>
              <a:rPr lang="en-IN" sz="3600" b="1" dirty="0">
                <a:solidFill>
                  <a:schemeClr val="accent3"/>
                </a:solidFill>
              </a:rPr>
              <a:t>POSITIVE WORDS</a:t>
            </a:r>
          </a:p>
        </p:txBody>
      </p:sp>
      <p:sp>
        <p:nvSpPr>
          <p:cNvPr id="10" name="TextBox 9">
            <a:extLst>
              <a:ext uri="{FF2B5EF4-FFF2-40B4-BE49-F238E27FC236}">
                <a16:creationId xmlns:a16="http://schemas.microsoft.com/office/drawing/2014/main" id="{4552BD23-182C-7B2A-82A3-33705938BEB8}"/>
              </a:ext>
            </a:extLst>
          </p:cNvPr>
          <p:cNvSpPr txBox="1"/>
          <p:nvPr/>
        </p:nvSpPr>
        <p:spPr>
          <a:xfrm flipH="1">
            <a:off x="7176141" y="1465989"/>
            <a:ext cx="4115010" cy="646331"/>
          </a:xfrm>
          <a:prstGeom prst="rect">
            <a:avLst/>
          </a:prstGeom>
          <a:noFill/>
        </p:spPr>
        <p:txBody>
          <a:bodyPr wrap="square" rtlCol="0">
            <a:spAutoFit/>
          </a:bodyPr>
          <a:lstStyle/>
          <a:p>
            <a:r>
              <a:rPr lang="en-IN" sz="3600" b="1" dirty="0">
                <a:solidFill>
                  <a:schemeClr val="accent6"/>
                </a:solidFill>
              </a:rPr>
              <a:t>NEGATIVE WORDS</a:t>
            </a:r>
          </a:p>
        </p:txBody>
      </p:sp>
      <p:sp>
        <p:nvSpPr>
          <p:cNvPr id="12" name="TextBox 11">
            <a:extLst>
              <a:ext uri="{FF2B5EF4-FFF2-40B4-BE49-F238E27FC236}">
                <a16:creationId xmlns:a16="http://schemas.microsoft.com/office/drawing/2014/main" id="{64F4632A-3887-3806-3761-135169871367}"/>
              </a:ext>
            </a:extLst>
          </p:cNvPr>
          <p:cNvSpPr txBox="1"/>
          <p:nvPr/>
        </p:nvSpPr>
        <p:spPr>
          <a:xfrm>
            <a:off x="3012141" y="371169"/>
            <a:ext cx="8175811" cy="646331"/>
          </a:xfrm>
          <a:prstGeom prst="rect">
            <a:avLst/>
          </a:prstGeom>
          <a:noFill/>
        </p:spPr>
        <p:txBody>
          <a:bodyPr wrap="square" rtlCol="0">
            <a:spAutoFit/>
          </a:bodyPr>
          <a:lstStyle/>
          <a:p>
            <a:r>
              <a:rPr lang="en-IN" sz="3600" dirty="0">
                <a:solidFill>
                  <a:schemeClr val="bg1"/>
                </a:solidFill>
              </a:rPr>
              <a:t>SENTIMENT ANALYSIS (WORD CLOUD)</a:t>
            </a:r>
          </a:p>
        </p:txBody>
      </p:sp>
    </p:spTree>
    <p:extLst>
      <p:ext uri="{BB962C8B-B14F-4D97-AF65-F5344CB8AC3E}">
        <p14:creationId xmlns:p14="http://schemas.microsoft.com/office/powerpoint/2010/main" val="177863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578A577-C69D-2E37-0619-F55466C7F641}"/>
              </a:ext>
            </a:extLst>
          </p:cNvPr>
          <p:cNvSpPr txBox="1"/>
          <p:nvPr/>
        </p:nvSpPr>
        <p:spPr>
          <a:xfrm>
            <a:off x="4631590" y="652769"/>
            <a:ext cx="5450541" cy="584775"/>
          </a:xfrm>
          <a:prstGeom prst="rect">
            <a:avLst/>
          </a:prstGeom>
          <a:noFill/>
        </p:spPr>
        <p:txBody>
          <a:bodyPr wrap="square" rtlCol="0">
            <a:spAutoFit/>
          </a:bodyPr>
          <a:lstStyle/>
          <a:p>
            <a:r>
              <a:rPr lang="en-IN" sz="3200" b="1" dirty="0">
                <a:solidFill>
                  <a:schemeClr val="bg1"/>
                </a:solidFill>
              </a:rPr>
              <a:t>Recommender System </a:t>
            </a:r>
          </a:p>
        </p:txBody>
      </p:sp>
      <p:sp>
        <p:nvSpPr>
          <p:cNvPr id="3" name="TextBox 2">
            <a:extLst>
              <a:ext uri="{FF2B5EF4-FFF2-40B4-BE49-F238E27FC236}">
                <a16:creationId xmlns:a16="http://schemas.microsoft.com/office/drawing/2014/main" id="{6645B3D6-8E67-47F8-BCA7-3B5096B712A4}"/>
              </a:ext>
            </a:extLst>
          </p:cNvPr>
          <p:cNvSpPr txBox="1"/>
          <p:nvPr/>
        </p:nvSpPr>
        <p:spPr>
          <a:xfrm>
            <a:off x="1663156" y="1435829"/>
            <a:ext cx="9688945" cy="3416320"/>
          </a:xfrm>
          <a:prstGeom prst="rect">
            <a:avLst/>
          </a:prstGeom>
          <a:noFill/>
        </p:spPr>
        <p:txBody>
          <a:bodyPr wrap="square" rtlCol="0">
            <a:spAutoFit/>
          </a:bodyPr>
          <a:lstStyle/>
          <a:p>
            <a:r>
              <a:rPr lang="en-IN" dirty="0">
                <a:solidFill>
                  <a:schemeClr val="bg1"/>
                </a:solidFill>
              </a:rPr>
              <a:t>   For the recommender system we have gone with a simpler approach where we use the categories and the reviews provided for the restaurant to build a sort of </a:t>
            </a:r>
            <a:r>
              <a:rPr lang="en-IN" b="1" dirty="0">
                <a:solidFill>
                  <a:schemeClr val="bg1"/>
                </a:solidFill>
              </a:rPr>
              <a:t>Content Based Filtering </a:t>
            </a:r>
            <a:r>
              <a:rPr lang="en-IN" dirty="0">
                <a:solidFill>
                  <a:schemeClr val="bg1"/>
                </a:solidFill>
              </a:rPr>
              <a:t>model to provide the user recommendations for other similar restaurants.</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We process the “review” text to remove and filter out any sort of garbage or unwanted characters.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We then use </a:t>
            </a:r>
            <a:r>
              <a:rPr lang="en-IN" dirty="0" err="1">
                <a:solidFill>
                  <a:schemeClr val="bg1"/>
                </a:solidFill>
              </a:rPr>
              <a:t>sklearn</a:t>
            </a:r>
            <a:r>
              <a:rPr lang="en-IN" dirty="0">
                <a:solidFill>
                  <a:schemeClr val="bg1"/>
                </a:solidFill>
              </a:rPr>
              <a:t> </a:t>
            </a:r>
            <a:r>
              <a:rPr lang="en-IN" dirty="0" err="1">
                <a:solidFill>
                  <a:schemeClr val="bg1"/>
                </a:solidFill>
              </a:rPr>
              <a:t>CountVectorizer</a:t>
            </a:r>
            <a:r>
              <a:rPr lang="en-IN" dirty="0">
                <a:solidFill>
                  <a:schemeClr val="bg1"/>
                </a:solidFill>
              </a:rPr>
              <a:t> to create a Bag of Words for both the reviews and the categories</a:t>
            </a:r>
          </a:p>
        </p:txBody>
      </p:sp>
      <p:pic>
        <p:nvPicPr>
          <p:cNvPr id="4" name="Picture 3">
            <a:extLst>
              <a:ext uri="{FF2B5EF4-FFF2-40B4-BE49-F238E27FC236}">
                <a16:creationId xmlns:a16="http://schemas.microsoft.com/office/drawing/2014/main" id="{A430F340-ED91-4CDE-A4FC-3A1124F41AA6}"/>
              </a:ext>
            </a:extLst>
          </p:cNvPr>
          <p:cNvPicPr>
            <a:picLocks noChangeAspect="1"/>
          </p:cNvPicPr>
          <p:nvPr/>
        </p:nvPicPr>
        <p:blipFill>
          <a:blip r:embed="rId2"/>
          <a:stretch>
            <a:fillRect/>
          </a:stretch>
        </p:blipFill>
        <p:spPr>
          <a:xfrm>
            <a:off x="3661985" y="3005489"/>
            <a:ext cx="4544059" cy="962159"/>
          </a:xfrm>
          <a:prstGeom prst="rect">
            <a:avLst/>
          </a:prstGeom>
        </p:spPr>
      </p:pic>
      <p:pic>
        <p:nvPicPr>
          <p:cNvPr id="5" name="Picture 4">
            <a:extLst>
              <a:ext uri="{FF2B5EF4-FFF2-40B4-BE49-F238E27FC236}">
                <a16:creationId xmlns:a16="http://schemas.microsoft.com/office/drawing/2014/main" id="{1BF65416-7878-4BD0-967D-0E9B4CEEC261}"/>
              </a:ext>
            </a:extLst>
          </p:cNvPr>
          <p:cNvPicPr>
            <a:picLocks noChangeAspect="1"/>
          </p:cNvPicPr>
          <p:nvPr/>
        </p:nvPicPr>
        <p:blipFill>
          <a:blip r:embed="rId3"/>
          <a:stretch>
            <a:fillRect/>
          </a:stretch>
        </p:blipFill>
        <p:spPr>
          <a:xfrm>
            <a:off x="2445220" y="4773435"/>
            <a:ext cx="7744906" cy="1095528"/>
          </a:xfrm>
          <a:prstGeom prst="rect">
            <a:avLst/>
          </a:prstGeom>
        </p:spPr>
      </p:pic>
    </p:spTree>
    <p:extLst>
      <p:ext uri="{BB962C8B-B14F-4D97-AF65-F5344CB8AC3E}">
        <p14:creationId xmlns:p14="http://schemas.microsoft.com/office/powerpoint/2010/main" val="849658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645B3D6-8E67-47F8-BCA7-3B5096B712A4}"/>
              </a:ext>
            </a:extLst>
          </p:cNvPr>
          <p:cNvSpPr txBox="1"/>
          <p:nvPr/>
        </p:nvSpPr>
        <p:spPr>
          <a:xfrm>
            <a:off x="1644073" y="520335"/>
            <a:ext cx="9688945" cy="5078313"/>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We create a sparse matrix of </a:t>
            </a:r>
            <a:r>
              <a:rPr lang="en-IN" dirty="0" err="1">
                <a:solidFill>
                  <a:schemeClr val="bg1"/>
                </a:solidFill>
              </a:rPr>
              <a:t>business_ids</a:t>
            </a:r>
            <a:r>
              <a:rPr lang="en-IN" dirty="0">
                <a:solidFill>
                  <a:schemeClr val="bg1"/>
                </a:solidFill>
              </a:rPr>
              <a:t> of all reviews vs unique </a:t>
            </a:r>
            <a:r>
              <a:rPr lang="en-IN" dirty="0" err="1">
                <a:solidFill>
                  <a:schemeClr val="bg1"/>
                </a:solidFill>
              </a:rPr>
              <a:t>business_ids</a:t>
            </a:r>
            <a:r>
              <a:rPr lang="en-IN" dirty="0">
                <a:solidFill>
                  <a:schemeClr val="bg1"/>
                </a:solidFill>
              </a:rPr>
              <a:t> by dummying it using </a:t>
            </a:r>
            <a:r>
              <a:rPr lang="en-IN" dirty="0" err="1">
                <a:solidFill>
                  <a:schemeClr val="bg1"/>
                </a:solidFill>
              </a:rPr>
              <a:t>get_dummies</a:t>
            </a:r>
            <a:r>
              <a:rPr lang="en-IN" dirty="0">
                <a:solidFill>
                  <a:schemeClr val="bg1"/>
                </a:solidFill>
              </a:rPr>
              <a:t> to get a numerical representation of the </a:t>
            </a:r>
            <a:r>
              <a:rPr lang="en-IN" dirty="0" err="1">
                <a:solidFill>
                  <a:schemeClr val="bg1"/>
                </a:solidFill>
              </a:rPr>
              <a:t>business_ids</a:t>
            </a: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Select a restaurant and calculate the correlation distances of the categories and reviews of that restaurant vs all of the others.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Combine the vectors vertically  and find the mean, the arguments of which when sorted should give us the closest matches</a:t>
            </a:r>
          </a:p>
        </p:txBody>
      </p:sp>
      <p:pic>
        <p:nvPicPr>
          <p:cNvPr id="6" name="Picture 5">
            <a:extLst>
              <a:ext uri="{FF2B5EF4-FFF2-40B4-BE49-F238E27FC236}">
                <a16:creationId xmlns:a16="http://schemas.microsoft.com/office/drawing/2014/main" id="{A4215AA1-640F-4A15-950C-18D3EEC17920}"/>
              </a:ext>
            </a:extLst>
          </p:cNvPr>
          <p:cNvPicPr>
            <a:picLocks noChangeAspect="1"/>
          </p:cNvPicPr>
          <p:nvPr/>
        </p:nvPicPr>
        <p:blipFill>
          <a:blip r:embed="rId2"/>
          <a:stretch>
            <a:fillRect/>
          </a:stretch>
        </p:blipFill>
        <p:spPr>
          <a:xfrm>
            <a:off x="2785600" y="1166666"/>
            <a:ext cx="6620799" cy="1133633"/>
          </a:xfrm>
          <a:prstGeom prst="rect">
            <a:avLst/>
          </a:prstGeom>
        </p:spPr>
      </p:pic>
      <p:pic>
        <p:nvPicPr>
          <p:cNvPr id="7" name="Picture 6">
            <a:extLst>
              <a:ext uri="{FF2B5EF4-FFF2-40B4-BE49-F238E27FC236}">
                <a16:creationId xmlns:a16="http://schemas.microsoft.com/office/drawing/2014/main" id="{56D64645-AFDE-4B3A-912D-73EFD6DC0388}"/>
              </a:ext>
            </a:extLst>
          </p:cNvPr>
          <p:cNvPicPr>
            <a:picLocks noChangeAspect="1"/>
          </p:cNvPicPr>
          <p:nvPr/>
        </p:nvPicPr>
        <p:blipFill>
          <a:blip r:embed="rId3"/>
          <a:stretch>
            <a:fillRect/>
          </a:stretch>
        </p:blipFill>
        <p:spPr>
          <a:xfrm>
            <a:off x="3164043" y="3235059"/>
            <a:ext cx="6030167" cy="1495634"/>
          </a:xfrm>
          <a:prstGeom prst="rect">
            <a:avLst/>
          </a:prstGeom>
        </p:spPr>
      </p:pic>
      <p:pic>
        <p:nvPicPr>
          <p:cNvPr id="8" name="Picture 7">
            <a:extLst>
              <a:ext uri="{FF2B5EF4-FFF2-40B4-BE49-F238E27FC236}">
                <a16:creationId xmlns:a16="http://schemas.microsoft.com/office/drawing/2014/main" id="{417CEEBE-77D8-4A42-9845-C64139ACAC15}"/>
              </a:ext>
            </a:extLst>
          </p:cNvPr>
          <p:cNvPicPr>
            <a:picLocks noChangeAspect="1"/>
          </p:cNvPicPr>
          <p:nvPr/>
        </p:nvPicPr>
        <p:blipFill rotWithShape="1">
          <a:blip r:embed="rId4"/>
          <a:srcRect t="51056"/>
          <a:stretch/>
        </p:blipFill>
        <p:spPr>
          <a:xfrm>
            <a:off x="3512957" y="5567775"/>
            <a:ext cx="4648849" cy="247118"/>
          </a:xfrm>
          <a:prstGeom prst="rect">
            <a:avLst/>
          </a:prstGeom>
        </p:spPr>
      </p:pic>
      <p:pic>
        <p:nvPicPr>
          <p:cNvPr id="10" name="Picture 9">
            <a:extLst>
              <a:ext uri="{FF2B5EF4-FFF2-40B4-BE49-F238E27FC236}">
                <a16:creationId xmlns:a16="http://schemas.microsoft.com/office/drawing/2014/main" id="{DB6D209C-5597-4ED7-8CB3-E93AAB7C627F}"/>
              </a:ext>
            </a:extLst>
          </p:cNvPr>
          <p:cNvPicPr>
            <a:picLocks noChangeAspect="1"/>
          </p:cNvPicPr>
          <p:nvPr/>
        </p:nvPicPr>
        <p:blipFill>
          <a:blip r:embed="rId5"/>
          <a:stretch>
            <a:fillRect/>
          </a:stretch>
        </p:blipFill>
        <p:spPr>
          <a:xfrm>
            <a:off x="4234391" y="5863384"/>
            <a:ext cx="2762636" cy="238158"/>
          </a:xfrm>
          <a:prstGeom prst="rect">
            <a:avLst/>
          </a:prstGeom>
        </p:spPr>
      </p:pic>
    </p:spTree>
    <p:extLst>
      <p:ext uri="{BB962C8B-B14F-4D97-AF65-F5344CB8AC3E}">
        <p14:creationId xmlns:p14="http://schemas.microsoft.com/office/powerpoint/2010/main" val="3611225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645B3D6-8E67-47F8-BCA7-3B5096B712A4}"/>
              </a:ext>
            </a:extLst>
          </p:cNvPr>
          <p:cNvSpPr txBox="1"/>
          <p:nvPr/>
        </p:nvSpPr>
        <p:spPr>
          <a:xfrm>
            <a:off x="1399309" y="382188"/>
            <a:ext cx="9688945" cy="369331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Now locate them in the original data frame! And we have 10 recommendations!!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Lets save the data for deployment!</a:t>
            </a:r>
          </a:p>
        </p:txBody>
      </p:sp>
      <p:pic>
        <p:nvPicPr>
          <p:cNvPr id="2" name="Picture 1">
            <a:extLst>
              <a:ext uri="{FF2B5EF4-FFF2-40B4-BE49-F238E27FC236}">
                <a16:creationId xmlns:a16="http://schemas.microsoft.com/office/drawing/2014/main" id="{A532C429-E8A8-4CC0-8373-F5238701D188}"/>
              </a:ext>
            </a:extLst>
          </p:cNvPr>
          <p:cNvPicPr>
            <a:picLocks noChangeAspect="1"/>
          </p:cNvPicPr>
          <p:nvPr/>
        </p:nvPicPr>
        <p:blipFill>
          <a:blip r:embed="rId2"/>
          <a:stretch>
            <a:fillRect/>
          </a:stretch>
        </p:blipFill>
        <p:spPr>
          <a:xfrm>
            <a:off x="1620982" y="681242"/>
            <a:ext cx="9199418" cy="3095210"/>
          </a:xfrm>
          <a:prstGeom prst="rect">
            <a:avLst/>
          </a:prstGeom>
        </p:spPr>
      </p:pic>
      <p:pic>
        <p:nvPicPr>
          <p:cNvPr id="4" name="Picture 3">
            <a:extLst>
              <a:ext uri="{FF2B5EF4-FFF2-40B4-BE49-F238E27FC236}">
                <a16:creationId xmlns:a16="http://schemas.microsoft.com/office/drawing/2014/main" id="{E1029516-85CA-4B50-9EDD-1C9F0067471D}"/>
              </a:ext>
            </a:extLst>
          </p:cNvPr>
          <p:cNvPicPr>
            <a:picLocks noChangeAspect="1"/>
          </p:cNvPicPr>
          <p:nvPr/>
        </p:nvPicPr>
        <p:blipFill>
          <a:blip r:embed="rId3"/>
          <a:stretch>
            <a:fillRect/>
          </a:stretch>
        </p:blipFill>
        <p:spPr>
          <a:xfrm>
            <a:off x="3680691" y="4075506"/>
            <a:ext cx="5583382" cy="2650124"/>
          </a:xfrm>
          <a:prstGeom prst="rect">
            <a:avLst/>
          </a:prstGeom>
        </p:spPr>
      </p:pic>
    </p:spTree>
    <p:extLst>
      <p:ext uri="{BB962C8B-B14F-4D97-AF65-F5344CB8AC3E}">
        <p14:creationId xmlns:p14="http://schemas.microsoft.com/office/powerpoint/2010/main" val="106604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89468C-B673-828F-5987-DA821C1B79FB}"/>
              </a:ext>
            </a:extLst>
          </p:cNvPr>
          <p:cNvSpPr txBox="1"/>
          <p:nvPr/>
        </p:nvSpPr>
        <p:spPr>
          <a:xfrm>
            <a:off x="1614487" y="743510"/>
            <a:ext cx="8963025" cy="707886"/>
          </a:xfrm>
          <a:prstGeom prst="rect">
            <a:avLst/>
          </a:prstGeom>
          <a:noFill/>
        </p:spPr>
        <p:txBody>
          <a:bodyPr wrap="square" rtlCol="0">
            <a:spAutoFit/>
          </a:bodyPr>
          <a:lstStyle/>
          <a:p>
            <a:pPr algn="ctr"/>
            <a:r>
              <a:rPr lang="en-IN" sz="4000" b="1" dirty="0">
                <a:solidFill>
                  <a:schemeClr val="bg1"/>
                </a:solidFill>
              </a:rPr>
              <a:t>GOALS</a:t>
            </a:r>
          </a:p>
        </p:txBody>
      </p:sp>
      <p:sp>
        <p:nvSpPr>
          <p:cNvPr id="4" name="TextBox 3">
            <a:extLst>
              <a:ext uri="{FF2B5EF4-FFF2-40B4-BE49-F238E27FC236}">
                <a16:creationId xmlns:a16="http://schemas.microsoft.com/office/drawing/2014/main" id="{F4AF6293-53A6-5C8D-777C-991E4979334D}"/>
              </a:ext>
            </a:extLst>
          </p:cNvPr>
          <p:cNvSpPr txBox="1"/>
          <p:nvPr/>
        </p:nvSpPr>
        <p:spPr>
          <a:xfrm>
            <a:off x="1857374" y="1719542"/>
            <a:ext cx="9515475" cy="5693866"/>
          </a:xfrm>
          <a:prstGeom prst="rect">
            <a:avLst/>
          </a:prstGeom>
          <a:noFill/>
        </p:spPr>
        <p:txBody>
          <a:bodyPr wrap="square" rtlCol="0">
            <a:spAutoFit/>
          </a:bodyPr>
          <a:lstStyle/>
          <a:p>
            <a:pPr marL="342900" indent="-342900">
              <a:buFont typeface="Arial" panose="020B0604020202020204" pitchFamily="34" charset="0"/>
              <a:buChar char="•"/>
            </a:pPr>
            <a:r>
              <a:rPr lang="en-IN" sz="2800" dirty="0">
                <a:solidFill>
                  <a:schemeClr val="bg2">
                    <a:lumMod val="50000"/>
                  </a:schemeClr>
                </a:solidFill>
              </a:rPr>
              <a:t>Set up data pipelines to store and process the data</a:t>
            </a:r>
          </a:p>
          <a:p>
            <a:pPr marL="342900" indent="-342900">
              <a:buFont typeface="Arial" panose="020B0604020202020204" pitchFamily="34" charset="0"/>
              <a:buChar char="•"/>
            </a:pPr>
            <a:r>
              <a:rPr lang="en-IN" sz="2800" dirty="0">
                <a:solidFill>
                  <a:schemeClr val="bg2">
                    <a:lumMod val="50000"/>
                  </a:schemeClr>
                </a:solidFill>
              </a:rPr>
              <a:t>Warehouse the Yelp dataset for processing and analysis.</a:t>
            </a:r>
          </a:p>
          <a:p>
            <a:pPr marL="342900" indent="-342900">
              <a:buFont typeface="Arial" panose="020B0604020202020204" pitchFamily="34" charset="0"/>
              <a:buChar char="•"/>
            </a:pPr>
            <a:r>
              <a:rPr lang="en-IN" sz="2800" dirty="0">
                <a:solidFill>
                  <a:schemeClr val="bg2">
                    <a:lumMod val="50000"/>
                  </a:schemeClr>
                </a:solidFill>
              </a:rPr>
              <a:t>Analysis and extraction of information from data to make pertinent visualizations to draw business insights. </a:t>
            </a:r>
          </a:p>
          <a:p>
            <a:pPr marL="342900" indent="-342900">
              <a:buFont typeface="Arial" panose="020B0604020202020204" pitchFamily="34" charset="0"/>
              <a:buChar char="•"/>
            </a:pPr>
            <a:r>
              <a:rPr lang="en-IN" sz="2800" dirty="0">
                <a:solidFill>
                  <a:schemeClr val="bg2">
                    <a:lumMod val="50000"/>
                  </a:schemeClr>
                </a:solidFill>
              </a:rPr>
              <a:t>In depth analysis of individual cuisines among all the restaurants.</a:t>
            </a:r>
          </a:p>
          <a:p>
            <a:pPr marL="342900" indent="-342900">
              <a:buFont typeface="Arial" panose="020B0604020202020204" pitchFamily="34" charset="0"/>
              <a:buChar char="•"/>
            </a:pPr>
            <a:r>
              <a:rPr lang="en-IN" sz="2800" dirty="0">
                <a:solidFill>
                  <a:schemeClr val="bg2">
                    <a:lumMod val="50000"/>
                  </a:schemeClr>
                </a:solidFill>
              </a:rPr>
              <a:t>Building and deploying Machine Learning models namely Recommender system and Sentiment analysis.  </a:t>
            </a:r>
          </a:p>
          <a:p>
            <a:pPr marL="342900" indent="-342900">
              <a:buFont typeface="Arial" panose="020B0604020202020204" pitchFamily="34" charset="0"/>
              <a:buChar char="•"/>
            </a:pPr>
            <a:r>
              <a:rPr lang="en-IN" sz="2800" dirty="0">
                <a:solidFill>
                  <a:schemeClr val="bg2">
                    <a:lumMod val="50000"/>
                  </a:schemeClr>
                </a:solidFill>
              </a:rPr>
              <a:t>Creating dashboards and User Interface using </a:t>
            </a:r>
            <a:r>
              <a:rPr lang="en-IN" sz="2800" dirty="0" err="1">
                <a:solidFill>
                  <a:schemeClr val="bg2">
                    <a:lumMod val="50000"/>
                  </a:schemeClr>
                </a:solidFill>
              </a:rPr>
              <a:t>Streamlit</a:t>
            </a:r>
            <a:r>
              <a:rPr lang="en-IN" sz="2800" dirty="0">
                <a:solidFill>
                  <a:schemeClr val="bg2">
                    <a:lumMod val="50000"/>
                  </a:schemeClr>
                </a:solidFill>
              </a:rPr>
              <a:t>. Deploy above mentioned ML models  using </a:t>
            </a:r>
            <a:r>
              <a:rPr lang="en-IN" sz="2800" dirty="0" err="1">
                <a:solidFill>
                  <a:schemeClr val="bg2">
                    <a:lumMod val="50000"/>
                  </a:schemeClr>
                </a:solidFill>
              </a:rPr>
              <a:t>Streamlit</a:t>
            </a:r>
            <a:r>
              <a:rPr lang="en-IN" sz="2800" dirty="0">
                <a:solidFill>
                  <a:schemeClr val="bg2">
                    <a:lumMod val="50000"/>
                  </a:schemeClr>
                </a:solidFill>
              </a:rPr>
              <a:t>.</a:t>
            </a:r>
          </a:p>
          <a:p>
            <a:pPr marL="342900" indent="-342900">
              <a:buFont typeface="Arial" panose="020B0604020202020204" pitchFamily="34" charset="0"/>
              <a:buChar char="•"/>
            </a:pPr>
            <a:endParaRPr lang="en-IN" sz="2800" dirty="0">
              <a:solidFill>
                <a:schemeClr val="bg2">
                  <a:lumMod val="50000"/>
                </a:schemeClr>
              </a:solidFill>
            </a:endParaRPr>
          </a:p>
          <a:p>
            <a:pPr marL="342900" indent="-342900">
              <a:buFont typeface="Arial" panose="020B0604020202020204" pitchFamily="34" charset="0"/>
              <a:buChar char="•"/>
            </a:pPr>
            <a:endParaRPr lang="en-IN" sz="2800" dirty="0">
              <a:solidFill>
                <a:schemeClr val="bg2">
                  <a:lumMod val="50000"/>
                </a:schemeClr>
              </a:solidFill>
            </a:endParaRPr>
          </a:p>
          <a:p>
            <a:pPr marL="342900" indent="-342900">
              <a:buFont typeface="Arial" panose="020B0604020202020204" pitchFamily="34" charset="0"/>
              <a:buChar char="•"/>
            </a:pPr>
            <a:endParaRPr lang="en-IN" sz="2800" dirty="0">
              <a:solidFill>
                <a:schemeClr val="bg2">
                  <a:lumMod val="50000"/>
                </a:schemeClr>
              </a:solidFill>
            </a:endParaRPr>
          </a:p>
        </p:txBody>
      </p:sp>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8141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645B3D6-8E67-47F8-BCA7-3B5096B712A4}"/>
              </a:ext>
            </a:extLst>
          </p:cNvPr>
          <p:cNvSpPr txBox="1"/>
          <p:nvPr/>
        </p:nvSpPr>
        <p:spPr>
          <a:xfrm>
            <a:off x="1399309" y="382188"/>
            <a:ext cx="9688945" cy="3139321"/>
          </a:xfrm>
          <a:prstGeom prst="rect">
            <a:avLst/>
          </a:prstGeom>
          <a:noFill/>
        </p:spPr>
        <p:txBody>
          <a:bodyPr wrap="square" rtlCol="0">
            <a:spAutoFit/>
          </a:bodyPr>
          <a:lstStyle/>
          <a:p>
            <a:pPr algn="ctr"/>
            <a:r>
              <a:rPr lang="en-IN" sz="2400" dirty="0">
                <a:solidFill>
                  <a:schemeClr val="bg1"/>
                </a:solidFill>
              </a:rPr>
              <a:t>Deployment</a:t>
            </a:r>
          </a:p>
          <a:p>
            <a:endParaRPr lang="en-IN" sz="2400" dirty="0">
              <a:solidFill>
                <a:schemeClr val="bg1"/>
              </a:solidFill>
            </a:endParaRPr>
          </a:p>
          <a:p>
            <a:endParaRPr lang="en-IN" sz="2400" dirty="0">
              <a:solidFill>
                <a:schemeClr val="bg1"/>
              </a:solidFill>
            </a:endParaRPr>
          </a:p>
          <a:p>
            <a:r>
              <a:rPr lang="en-IN" dirty="0">
                <a:solidFill>
                  <a:schemeClr val="bg1"/>
                </a:solidFill>
              </a:rPr>
              <a:t>		Popular </a:t>
            </a:r>
            <a:r>
              <a:rPr lang="en-US" dirty="0">
                <a:solidFill>
                  <a:schemeClr val="bg1"/>
                </a:solidFill>
              </a:rPr>
              <a:t>open-source app framework for Machine Learning and Data Science </a:t>
            </a:r>
            <a:r>
              <a:rPr lang="en-US" dirty="0" err="1">
                <a:solidFill>
                  <a:schemeClr val="bg1"/>
                </a:solidFill>
              </a:rPr>
              <a:t>Streamlit</a:t>
            </a:r>
            <a:r>
              <a:rPr lang="en-US" dirty="0">
                <a:solidFill>
                  <a:schemeClr val="bg1"/>
                </a:solidFill>
              </a:rPr>
              <a:t> has been used for dashboarding and for deployment of Machine Learning Models.</a:t>
            </a:r>
          </a:p>
          <a:p>
            <a:endParaRPr lang="en-US" dirty="0">
              <a:solidFill>
                <a:schemeClr val="bg1"/>
              </a:solidFill>
            </a:endParaRPr>
          </a:p>
          <a:p>
            <a:endParaRPr lang="en-US" dirty="0">
              <a:solidFill>
                <a:schemeClr val="bg1"/>
              </a:solidFill>
            </a:endParaRPr>
          </a:p>
          <a:p>
            <a:r>
              <a:rPr lang="en-US" dirty="0">
                <a:solidFill>
                  <a:schemeClr val="bg1"/>
                </a:solidFill>
              </a:rPr>
              <a:t>UI Examples:</a:t>
            </a:r>
          </a:p>
          <a:p>
            <a:endParaRPr lang="en-US" dirty="0">
              <a:solidFill>
                <a:schemeClr val="bg1"/>
              </a:solidFill>
            </a:endParaRPr>
          </a:p>
          <a:p>
            <a:endParaRPr lang="en-IN" dirty="0">
              <a:solidFill>
                <a:schemeClr val="bg1"/>
              </a:solidFill>
            </a:endParaRPr>
          </a:p>
        </p:txBody>
      </p:sp>
      <p:pic>
        <p:nvPicPr>
          <p:cNvPr id="4" name="Picture 3">
            <a:extLst>
              <a:ext uri="{FF2B5EF4-FFF2-40B4-BE49-F238E27FC236}">
                <a16:creationId xmlns:a16="http://schemas.microsoft.com/office/drawing/2014/main" id="{D0B15A9E-EC16-4353-B092-24ED78F33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131" y="3273879"/>
            <a:ext cx="5101268" cy="2761061"/>
          </a:xfrm>
          <a:prstGeom prst="rect">
            <a:avLst/>
          </a:prstGeom>
        </p:spPr>
      </p:pic>
      <p:pic>
        <p:nvPicPr>
          <p:cNvPr id="6" name="Picture 5">
            <a:extLst>
              <a:ext uri="{FF2B5EF4-FFF2-40B4-BE49-F238E27FC236}">
                <a16:creationId xmlns:a16="http://schemas.microsoft.com/office/drawing/2014/main" id="{C01B59C8-C58B-4E08-9829-3F21FB985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280" y="3273879"/>
            <a:ext cx="5101268" cy="2761062"/>
          </a:xfrm>
          <a:prstGeom prst="rect">
            <a:avLst/>
          </a:prstGeom>
        </p:spPr>
      </p:pic>
    </p:spTree>
    <p:extLst>
      <p:ext uri="{BB962C8B-B14F-4D97-AF65-F5344CB8AC3E}">
        <p14:creationId xmlns:p14="http://schemas.microsoft.com/office/powerpoint/2010/main" val="252687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80F25D15-22FD-4EAB-AFC8-716B38F8D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285682"/>
            <a:ext cx="4844143" cy="2621892"/>
          </a:xfrm>
          <a:prstGeom prst="rect">
            <a:avLst/>
          </a:prstGeom>
        </p:spPr>
      </p:pic>
      <p:pic>
        <p:nvPicPr>
          <p:cNvPr id="8" name="Picture 7">
            <a:extLst>
              <a:ext uri="{FF2B5EF4-FFF2-40B4-BE49-F238E27FC236}">
                <a16:creationId xmlns:a16="http://schemas.microsoft.com/office/drawing/2014/main" id="{2FFE5F3C-B536-4615-B4DB-1B0882C89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106" y="285682"/>
            <a:ext cx="4844143" cy="2621892"/>
          </a:xfrm>
          <a:prstGeom prst="rect">
            <a:avLst/>
          </a:prstGeom>
        </p:spPr>
      </p:pic>
      <p:pic>
        <p:nvPicPr>
          <p:cNvPr id="11" name="Picture 10">
            <a:extLst>
              <a:ext uri="{FF2B5EF4-FFF2-40B4-BE49-F238E27FC236}">
                <a16:creationId xmlns:a16="http://schemas.microsoft.com/office/drawing/2014/main" id="{141C263F-7555-4F4B-A843-3C23EF61E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199" y="3429000"/>
            <a:ext cx="4844142" cy="2621892"/>
          </a:xfrm>
          <a:prstGeom prst="rect">
            <a:avLst/>
          </a:prstGeom>
        </p:spPr>
      </p:pic>
      <p:pic>
        <p:nvPicPr>
          <p:cNvPr id="13" name="Picture 12">
            <a:extLst>
              <a:ext uri="{FF2B5EF4-FFF2-40B4-BE49-F238E27FC236}">
                <a16:creationId xmlns:a16="http://schemas.microsoft.com/office/drawing/2014/main" id="{18EC5619-4237-4D23-BFFA-CFD8C5668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654" y="3429001"/>
            <a:ext cx="4844142" cy="2621892"/>
          </a:xfrm>
          <a:prstGeom prst="rect">
            <a:avLst/>
          </a:prstGeom>
        </p:spPr>
      </p:pic>
    </p:spTree>
    <p:extLst>
      <p:ext uri="{BB962C8B-B14F-4D97-AF65-F5344CB8AC3E}">
        <p14:creationId xmlns:p14="http://schemas.microsoft.com/office/powerpoint/2010/main" val="2552536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578A577-C69D-2E37-0619-F55466C7F641}"/>
              </a:ext>
            </a:extLst>
          </p:cNvPr>
          <p:cNvSpPr txBox="1"/>
          <p:nvPr/>
        </p:nvSpPr>
        <p:spPr>
          <a:xfrm>
            <a:off x="1670424" y="1901332"/>
            <a:ext cx="9520517" cy="4708981"/>
          </a:xfrm>
          <a:prstGeom prst="rect">
            <a:avLst/>
          </a:prstGeom>
          <a:noFill/>
        </p:spPr>
        <p:txBody>
          <a:bodyPr wrap="square" rtlCol="0">
            <a:spAutoFit/>
          </a:bodyPr>
          <a:lstStyle/>
          <a:p>
            <a:pPr marL="342900" indent="-342900">
              <a:buFont typeface="Wingdings" panose="05000000000000000000" pitchFamily="2" charset="2"/>
              <a:buChar char="Ø"/>
            </a:pPr>
            <a:r>
              <a:rPr lang="en-IN" dirty="0">
                <a:solidFill>
                  <a:schemeClr val="bg1"/>
                </a:solidFill>
              </a:rPr>
              <a:t>There were little to no knowledge on how to connect Mongo to Spark</a:t>
            </a:r>
          </a:p>
          <a:p>
            <a:pPr marL="342900" indent="-342900">
              <a:buFont typeface="Wingdings" panose="05000000000000000000" pitchFamily="2" charset="2"/>
              <a:buChar char="Ø"/>
            </a:pPr>
            <a:r>
              <a:rPr lang="en-IN" dirty="0">
                <a:solidFill>
                  <a:schemeClr val="bg1"/>
                </a:solidFill>
              </a:rPr>
              <a:t>Due to huge data size we had to narrow down our analysis towards specific attributes ,selected cuisines and Florida state.</a:t>
            </a:r>
          </a:p>
          <a:p>
            <a:pPr marL="342900" indent="-342900">
              <a:buFont typeface="Wingdings" panose="05000000000000000000" pitchFamily="2" charset="2"/>
              <a:buChar char="Ø"/>
            </a:pPr>
            <a:r>
              <a:rPr lang="en-IN" dirty="0">
                <a:solidFill>
                  <a:schemeClr val="bg1"/>
                </a:solidFill>
              </a:rPr>
              <a:t>Computational speed due to less ram and processing power.</a:t>
            </a:r>
          </a:p>
          <a:p>
            <a:pPr marL="342900" indent="-342900">
              <a:buFont typeface="Wingdings" panose="05000000000000000000" pitchFamily="2" charset="2"/>
              <a:buChar char="Ø"/>
            </a:pPr>
            <a:r>
              <a:rPr lang="en-IN" dirty="0">
                <a:solidFill>
                  <a:schemeClr val="bg1"/>
                </a:solidFill>
              </a:rPr>
              <a:t>Due to huge dataset we had to use Batching to load data from Mongo database.</a:t>
            </a:r>
          </a:p>
          <a:p>
            <a:pPr marL="342900" indent="-342900">
              <a:buFont typeface="Wingdings" panose="05000000000000000000" pitchFamily="2" charset="2"/>
              <a:buChar char="Ø"/>
            </a:pPr>
            <a:r>
              <a:rPr lang="en-IN" dirty="0">
                <a:solidFill>
                  <a:schemeClr val="bg1"/>
                </a:solidFill>
              </a:rPr>
              <a:t>Recurring </a:t>
            </a:r>
            <a:r>
              <a:rPr lang="en-IN" b="1" dirty="0" err="1">
                <a:solidFill>
                  <a:schemeClr val="bg1"/>
                </a:solidFill>
              </a:rPr>
              <a:t>OutOfMemory</a:t>
            </a:r>
            <a:r>
              <a:rPr lang="en-IN" dirty="0">
                <a:solidFill>
                  <a:schemeClr val="bg1"/>
                </a:solidFill>
              </a:rPr>
              <a:t> error in Spark due to limited availability of RAM.</a:t>
            </a:r>
          </a:p>
          <a:p>
            <a:pPr marL="342900" indent="-342900">
              <a:buFont typeface="Wingdings" panose="05000000000000000000" pitchFamily="2" charset="2"/>
              <a:buChar char="Ø"/>
            </a:pPr>
            <a:r>
              <a:rPr lang="en-IN" dirty="0">
                <a:solidFill>
                  <a:schemeClr val="bg1"/>
                </a:solidFill>
              </a:rPr>
              <a:t>Initially an attempt was made to build model on entire dataset of Florida, also balancing of positive and negative reviews which resulted in longer runtimes and poor accuracy scores for models.</a:t>
            </a:r>
          </a:p>
          <a:p>
            <a:pPr marL="342900" indent="-342900">
              <a:buFont typeface="Wingdings" panose="05000000000000000000" pitchFamily="2" charset="2"/>
              <a:buChar char="Ø"/>
            </a:pPr>
            <a:r>
              <a:rPr lang="en-IN" dirty="0">
                <a:solidFill>
                  <a:schemeClr val="bg1"/>
                </a:solidFill>
              </a:rPr>
              <a:t>The initial models were built using the whole review body as corpus which meant that we could only deploy the model with another large data frame. So we had to start from scratch. </a:t>
            </a:r>
          </a:p>
          <a:p>
            <a:pPr marL="342900" indent="-342900">
              <a:buFont typeface="Wingdings" panose="05000000000000000000" pitchFamily="2" charset="2"/>
              <a:buChar char="Ø"/>
            </a:pPr>
            <a:r>
              <a:rPr lang="en-IN" dirty="0">
                <a:solidFill>
                  <a:schemeClr val="bg1"/>
                </a:solidFill>
              </a:rPr>
              <a:t>The sparse matrix for recommender system on 700k reviews was not possible since the kernel would crash. Eventually we had to subset the reviews to a certain city.</a:t>
            </a:r>
          </a:p>
          <a:p>
            <a:pPr marL="342900" indent="-342900">
              <a:buFont typeface="+mj-lt"/>
              <a:buAutoNum type="arabicPeriod"/>
            </a:pPr>
            <a:endParaRPr lang="en-IN" dirty="0">
              <a:solidFill>
                <a:schemeClr val="bg1"/>
              </a:solidFill>
            </a:endParaRPr>
          </a:p>
          <a:p>
            <a:endParaRPr lang="en-IN" sz="2800" dirty="0">
              <a:solidFill>
                <a:schemeClr val="bg1"/>
              </a:solidFill>
            </a:endParaRPr>
          </a:p>
          <a:p>
            <a:pPr marL="457200" indent="-457200">
              <a:buFont typeface="Wingdings" panose="05000000000000000000" pitchFamily="2" charset="2"/>
              <a:buChar char="§"/>
            </a:pPr>
            <a:endParaRPr lang="en-IN" sz="2000" dirty="0">
              <a:solidFill>
                <a:schemeClr val="bg1"/>
              </a:solidFill>
            </a:endParaRPr>
          </a:p>
        </p:txBody>
      </p:sp>
      <p:sp>
        <p:nvSpPr>
          <p:cNvPr id="3" name="TextBox 2">
            <a:extLst>
              <a:ext uri="{FF2B5EF4-FFF2-40B4-BE49-F238E27FC236}">
                <a16:creationId xmlns:a16="http://schemas.microsoft.com/office/drawing/2014/main" id="{E56A4151-A1AA-3F63-4A54-7C6BEFBE057F}"/>
              </a:ext>
            </a:extLst>
          </p:cNvPr>
          <p:cNvSpPr txBox="1"/>
          <p:nvPr/>
        </p:nvSpPr>
        <p:spPr>
          <a:xfrm>
            <a:off x="4215584" y="779929"/>
            <a:ext cx="4831977" cy="923330"/>
          </a:xfrm>
          <a:prstGeom prst="rect">
            <a:avLst/>
          </a:prstGeom>
          <a:noFill/>
        </p:spPr>
        <p:txBody>
          <a:bodyPr wrap="square" rtlCol="0">
            <a:spAutoFit/>
          </a:bodyPr>
          <a:lstStyle/>
          <a:p>
            <a:r>
              <a:rPr lang="en-IN" sz="3600" dirty="0">
                <a:solidFill>
                  <a:schemeClr val="bg1"/>
                </a:solidFill>
              </a:rPr>
              <a:t>Challenges Faced </a:t>
            </a:r>
          </a:p>
          <a:p>
            <a:endParaRPr lang="en-IN" dirty="0"/>
          </a:p>
        </p:txBody>
      </p:sp>
    </p:spTree>
    <p:extLst>
      <p:ext uri="{BB962C8B-B14F-4D97-AF65-F5344CB8AC3E}">
        <p14:creationId xmlns:p14="http://schemas.microsoft.com/office/powerpoint/2010/main" val="2021401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2578A577-C69D-2E37-0619-F55466C7F641}"/>
              </a:ext>
            </a:extLst>
          </p:cNvPr>
          <p:cNvSpPr txBox="1"/>
          <p:nvPr/>
        </p:nvSpPr>
        <p:spPr>
          <a:xfrm>
            <a:off x="1757083" y="672353"/>
            <a:ext cx="5450541" cy="646331"/>
          </a:xfrm>
          <a:prstGeom prst="rect">
            <a:avLst/>
          </a:prstGeom>
          <a:noFill/>
        </p:spPr>
        <p:txBody>
          <a:bodyPr wrap="square" rtlCol="0">
            <a:spAutoFit/>
          </a:bodyPr>
          <a:lstStyle/>
          <a:p>
            <a:r>
              <a:rPr lang="en-IN" sz="3600" dirty="0">
                <a:solidFill>
                  <a:schemeClr val="bg1"/>
                </a:solidFill>
              </a:rPr>
              <a:t>Future Scope:</a:t>
            </a:r>
          </a:p>
        </p:txBody>
      </p:sp>
      <p:sp>
        <p:nvSpPr>
          <p:cNvPr id="4" name="TextBox 3">
            <a:extLst>
              <a:ext uri="{FF2B5EF4-FFF2-40B4-BE49-F238E27FC236}">
                <a16:creationId xmlns:a16="http://schemas.microsoft.com/office/drawing/2014/main" id="{BC93AED7-C1BB-7994-F14F-2FFFDD9D6994}"/>
              </a:ext>
            </a:extLst>
          </p:cNvPr>
          <p:cNvSpPr txBox="1"/>
          <p:nvPr/>
        </p:nvSpPr>
        <p:spPr>
          <a:xfrm>
            <a:off x="1757083" y="1318684"/>
            <a:ext cx="8355105" cy="1477328"/>
          </a:xfrm>
          <a:prstGeom prst="rect">
            <a:avLst/>
          </a:prstGeom>
          <a:noFill/>
        </p:spPr>
        <p:txBody>
          <a:bodyPr wrap="square" rtlCol="0">
            <a:spAutoFit/>
          </a:bodyPr>
          <a:lstStyle/>
          <a:p>
            <a:pPr marL="342900" indent="-342900">
              <a:buFont typeface="+mj-lt"/>
              <a:buAutoNum type="arabicPeriod"/>
            </a:pPr>
            <a:r>
              <a:rPr lang="en-IN" dirty="0">
                <a:solidFill>
                  <a:schemeClr val="bg1"/>
                </a:solidFill>
              </a:rPr>
              <a:t>Working on  and analysing  other dataset like user , tip dataset etc.</a:t>
            </a:r>
          </a:p>
          <a:p>
            <a:r>
              <a:rPr lang="en-IN" dirty="0">
                <a:solidFill>
                  <a:schemeClr val="bg1"/>
                </a:solidFill>
              </a:rPr>
              <a:t>2.    Improvising the machine learning models.</a:t>
            </a:r>
          </a:p>
          <a:p>
            <a:pPr marL="342900" indent="-342900">
              <a:buAutoNum type="arabicPeriod" startAt="3"/>
            </a:pPr>
            <a:r>
              <a:rPr lang="en-IN" dirty="0">
                <a:solidFill>
                  <a:schemeClr val="bg1"/>
                </a:solidFill>
              </a:rPr>
              <a:t>Developing  a  backend API</a:t>
            </a:r>
          </a:p>
          <a:p>
            <a:pPr marL="342900" indent="-342900">
              <a:buAutoNum type="arabicPeriod" startAt="3"/>
            </a:pPr>
            <a:r>
              <a:rPr lang="en-IN" dirty="0">
                <a:solidFill>
                  <a:schemeClr val="bg1"/>
                </a:solidFill>
              </a:rPr>
              <a:t>Deployment of model on Cloud.</a:t>
            </a:r>
          </a:p>
          <a:p>
            <a:pPr marL="342900" indent="-342900">
              <a:buAutoNum type="arabicPeriod" startAt="3"/>
            </a:pPr>
            <a:r>
              <a:rPr lang="en-IN" dirty="0"/>
              <a:t>ki9ng of </a:t>
            </a:r>
          </a:p>
        </p:txBody>
      </p:sp>
    </p:spTree>
    <p:extLst>
      <p:ext uri="{BB962C8B-B14F-4D97-AF65-F5344CB8AC3E}">
        <p14:creationId xmlns:p14="http://schemas.microsoft.com/office/powerpoint/2010/main" val="389947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C499-1DE8-4DF0-2F71-A20489688F94}"/>
              </a:ext>
            </a:extLst>
          </p:cNvPr>
          <p:cNvSpPr>
            <a:spLocks noGrp="1"/>
          </p:cNvSpPr>
          <p:nvPr>
            <p:ph type="title"/>
          </p:nvPr>
        </p:nvSpPr>
        <p:spPr>
          <a:xfrm>
            <a:off x="962026" y="2343150"/>
            <a:ext cx="10131425" cy="1894417"/>
          </a:xfrm>
        </p:spPr>
        <p:txBody>
          <a:bodyPr>
            <a:normAutofit/>
          </a:bodyPr>
          <a:lstStyle/>
          <a:p>
            <a:pPr algn="ctr"/>
            <a:r>
              <a:rPr lang="en-IN" sz="8000" b="1" dirty="0"/>
              <a:t>THANK YOU</a:t>
            </a:r>
          </a:p>
        </p:txBody>
      </p:sp>
    </p:spTree>
    <p:extLst>
      <p:ext uri="{BB962C8B-B14F-4D97-AF65-F5344CB8AC3E}">
        <p14:creationId xmlns:p14="http://schemas.microsoft.com/office/powerpoint/2010/main" val="418761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0639BE-6FA5-9015-6885-24917E1C4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524" y="202232"/>
            <a:ext cx="9686925" cy="6453535"/>
          </a:xfrm>
          <a:prstGeom prst="rect">
            <a:avLst/>
          </a:prstGeom>
        </p:spPr>
      </p:pic>
      <p:sp>
        <p:nvSpPr>
          <p:cNvPr id="5" name="Rectangle 4">
            <a:extLst>
              <a:ext uri="{FF2B5EF4-FFF2-40B4-BE49-F238E27FC236}">
                <a16:creationId xmlns:a16="http://schemas.microsoft.com/office/drawing/2014/main" id="{C816072F-9774-4A70-B7B5-4D68EDEE7FBF}"/>
              </a:ext>
            </a:extLst>
          </p:cNvPr>
          <p:cNvSpPr/>
          <p:nvPr/>
        </p:nvSpPr>
        <p:spPr>
          <a:xfrm>
            <a:off x="161925" y="0"/>
            <a:ext cx="1095375" cy="6858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58136B6-3C22-AB08-9BE8-1D886C2EB099}"/>
              </a:ext>
            </a:extLst>
          </p:cNvPr>
          <p:cNvSpPr txBox="1"/>
          <p:nvPr/>
        </p:nvSpPr>
        <p:spPr>
          <a:xfrm>
            <a:off x="2133600" y="4775683"/>
            <a:ext cx="3295650" cy="830997"/>
          </a:xfrm>
          <a:prstGeom prst="rect">
            <a:avLst/>
          </a:prstGeom>
          <a:noFill/>
        </p:spPr>
        <p:txBody>
          <a:bodyPr wrap="square" rtlCol="0">
            <a:spAutoFit/>
          </a:bodyPr>
          <a:lstStyle/>
          <a:p>
            <a:pPr algn="ctr"/>
            <a:r>
              <a:rPr lang="en-IN" sz="2400" b="1" dirty="0">
                <a:solidFill>
                  <a:schemeClr val="bg2"/>
                </a:solidFill>
              </a:rPr>
              <a:t>SYSTEM ARCHITECTURE</a:t>
            </a:r>
          </a:p>
          <a:p>
            <a:pPr algn="ctr"/>
            <a:r>
              <a:rPr lang="en-IN" sz="2400" b="1" dirty="0">
                <a:solidFill>
                  <a:schemeClr val="bg2"/>
                </a:solidFill>
              </a:rPr>
              <a:t>DIAGRAM</a:t>
            </a:r>
          </a:p>
        </p:txBody>
      </p:sp>
    </p:spTree>
    <p:extLst>
      <p:ext uri="{BB962C8B-B14F-4D97-AF65-F5344CB8AC3E}">
        <p14:creationId xmlns:p14="http://schemas.microsoft.com/office/powerpoint/2010/main" val="16244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D7B3F8F-4F19-F75A-0CB6-6E4C9BDCF885}"/>
              </a:ext>
            </a:extLst>
          </p:cNvPr>
          <p:cNvSpPr txBox="1"/>
          <p:nvPr/>
        </p:nvSpPr>
        <p:spPr>
          <a:xfrm>
            <a:off x="4019550" y="450413"/>
            <a:ext cx="5905501" cy="646331"/>
          </a:xfrm>
          <a:prstGeom prst="rect">
            <a:avLst/>
          </a:prstGeom>
          <a:noFill/>
        </p:spPr>
        <p:txBody>
          <a:bodyPr wrap="square" rtlCol="0">
            <a:spAutoFit/>
          </a:bodyPr>
          <a:lstStyle/>
          <a:p>
            <a:r>
              <a:rPr lang="en-IN" sz="3600" dirty="0">
                <a:solidFill>
                  <a:schemeClr val="bg1"/>
                </a:solidFill>
              </a:rPr>
              <a:t>DATA ENGINEERING</a:t>
            </a:r>
          </a:p>
        </p:txBody>
      </p:sp>
      <p:sp>
        <p:nvSpPr>
          <p:cNvPr id="3" name="Rectangle 2">
            <a:extLst>
              <a:ext uri="{FF2B5EF4-FFF2-40B4-BE49-F238E27FC236}">
                <a16:creationId xmlns:a16="http://schemas.microsoft.com/office/drawing/2014/main" id="{CE5C4A8E-FC6A-AE11-DC36-E27E86DB6E84}"/>
              </a:ext>
            </a:extLst>
          </p:cNvPr>
          <p:cNvSpPr/>
          <p:nvPr/>
        </p:nvSpPr>
        <p:spPr>
          <a:xfrm>
            <a:off x="3295650" y="192553"/>
            <a:ext cx="5114925" cy="1162050"/>
          </a:xfrm>
          <a:prstGeom prst="rect">
            <a:avLst/>
          </a:prstGeom>
          <a:solidFill>
            <a:schemeClr val="accent6">
              <a:lumMod val="40000"/>
              <a:lumOff val="60000"/>
              <a:alpha val="22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10092E3-6CCC-C34E-7D19-F876F4812E82}"/>
              </a:ext>
            </a:extLst>
          </p:cNvPr>
          <p:cNvSpPr txBox="1"/>
          <p:nvPr/>
        </p:nvSpPr>
        <p:spPr>
          <a:xfrm>
            <a:off x="1657911" y="1713012"/>
            <a:ext cx="9220200" cy="2369880"/>
          </a:xfrm>
          <a:prstGeom prst="rect">
            <a:avLst/>
          </a:prstGeom>
          <a:noFill/>
        </p:spPr>
        <p:txBody>
          <a:bodyPr wrap="square" rtlCol="0">
            <a:spAutoFit/>
          </a:bodyPr>
          <a:lstStyle/>
          <a:p>
            <a:r>
              <a:rPr lang="en-IN" sz="2000" b="1" dirty="0">
                <a:solidFill>
                  <a:schemeClr val="bg1"/>
                </a:solidFill>
              </a:rPr>
              <a:t>Majorly Comprises of following Stages:</a:t>
            </a:r>
          </a:p>
          <a:p>
            <a:endParaRPr lang="en-IN" sz="2000" b="1" dirty="0">
              <a:solidFill>
                <a:schemeClr val="bg1"/>
              </a:solidFill>
            </a:endParaRPr>
          </a:p>
          <a:p>
            <a:pPr marL="285750" indent="-285750">
              <a:buFont typeface="Wingdings" panose="05000000000000000000" pitchFamily="2" charset="2"/>
              <a:buChar char="v"/>
            </a:pPr>
            <a:r>
              <a:rPr lang="en-IN" b="1" dirty="0">
                <a:solidFill>
                  <a:schemeClr val="bg1"/>
                </a:solidFill>
              </a:rPr>
              <a:t>Stage1</a:t>
            </a:r>
            <a:r>
              <a:rPr lang="en-IN" dirty="0">
                <a:solidFill>
                  <a:schemeClr val="bg1"/>
                </a:solidFill>
              </a:rPr>
              <a:t>:</a:t>
            </a:r>
          </a:p>
          <a:p>
            <a:pPr marL="285750" indent="-285750">
              <a:buFont typeface="Arial" panose="020B0604020202020204" pitchFamily="34" charset="0"/>
              <a:buChar char="•"/>
            </a:pPr>
            <a:r>
              <a:rPr lang="en-IN" dirty="0">
                <a:solidFill>
                  <a:schemeClr val="bg1"/>
                </a:solidFill>
              </a:rPr>
              <a:t>Loading the data into MongoDB .</a:t>
            </a:r>
          </a:p>
          <a:p>
            <a:pPr marL="285750" indent="-285750">
              <a:buFont typeface="Arial" panose="020B0604020202020204" pitchFamily="34" charset="0"/>
              <a:buChar char="•"/>
            </a:pPr>
            <a:r>
              <a:rPr lang="en-IN" dirty="0">
                <a:solidFill>
                  <a:schemeClr val="bg1"/>
                </a:solidFill>
              </a:rPr>
              <a:t>Building the pipeline between MongoDB and Spark(Code excerpt in below image).</a:t>
            </a:r>
          </a:p>
          <a:p>
            <a:pPr marL="285750" indent="-285750">
              <a:buFont typeface="Arial" panose="020B0604020202020204" pitchFamily="34" charset="0"/>
              <a:buChar char="•"/>
            </a:pPr>
            <a:r>
              <a:rPr lang="en-IN" dirty="0">
                <a:solidFill>
                  <a:schemeClr val="bg1"/>
                </a:solidFill>
              </a:rPr>
              <a:t>Warehousing, pre processing and extracting the data in Spark. </a:t>
            </a:r>
          </a:p>
          <a:p>
            <a:pPr marL="285750" indent="-285750">
              <a:buFont typeface="Arial" panose="020B0604020202020204" pitchFamily="34" charset="0"/>
              <a:buChar char="•"/>
            </a:pPr>
            <a:r>
              <a:rPr lang="en-IN" dirty="0">
                <a:solidFill>
                  <a:schemeClr val="bg1"/>
                </a:solidFill>
              </a:rPr>
              <a:t>Splitting data into chunks required for different use-cases and export it back into MongoDB</a:t>
            </a:r>
          </a:p>
          <a:p>
            <a:pPr marL="285750" indent="-285750">
              <a:buFont typeface="Arial" panose="020B0604020202020204" pitchFamily="34" charset="0"/>
              <a:buChar char="•"/>
            </a:pPr>
            <a:endParaRPr lang="en-IN" dirty="0">
              <a:solidFill>
                <a:schemeClr val="bg1"/>
              </a:solidFill>
            </a:endParaRPr>
          </a:p>
        </p:txBody>
      </p:sp>
      <p:pic>
        <p:nvPicPr>
          <p:cNvPr id="7" name="Picture 6">
            <a:extLst>
              <a:ext uri="{FF2B5EF4-FFF2-40B4-BE49-F238E27FC236}">
                <a16:creationId xmlns:a16="http://schemas.microsoft.com/office/drawing/2014/main" id="{CB19BF9E-C336-81E4-01A4-C162AFA91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4164303"/>
            <a:ext cx="10210800" cy="2162175"/>
          </a:xfrm>
          <a:prstGeom prst="rect">
            <a:avLst/>
          </a:prstGeom>
        </p:spPr>
      </p:pic>
    </p:spTree>
    <p:extLst>
      <p:ext uri="{BB962C8B-B14F-4D97-AF65-F5344CB8AC3E}">
        <p14:creationId xmlns:p14="http://schemas.microsoft.com/office/powerpoint/2010/main" val="3916380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D7B3F8F-4F19-F75A-0CB6-6E4C9BDCF885}"/>
              </a:ext>
            </a:extLst>
          </p:cNvPr>
          <p:cNvSpPr txBox="1"/>
          <p:nvPr/>
        </p:nvSpPr>
        <p:spPr>
          <a:xfrm>
            <a:off x="4521574" y="607716"/>
            <a:ext cx="5905501" cy="646331"/>
          </a:xfrm>
          <a:prstGeom prst="rect">
            <a:avLst/>
          </a:prstGeom>
          <a:noFill/>
        </p:spPr>
        <p:txBody>
          <a:bodyPr wrap="square" rtlCol="0">
            <a:spAutoFit/>
          </a:bodyPr>
          <a:lstStyle/>
          <a:p>
            <a:r>
              <a:rPr lang="en-IN" sz="3600" dirty="0">
                <a:solidFill>
                  <a:schemeClr val="bg1"/>
                </a:solidFill>
              </a:rPr>
              <a:t>DATA ENGINEERING</a:t>
            </a:r>
          </a:p>
        </p:txBody>
      </p:sp>
      <p:sp>
        <p:nvSpPr>
          <p:cNvPr id="3" name="Rectangle 2">
            <a:extLst>
              <a:ext uri="{FF2B5EF4-FFF2-40B4-BE49-F238E27FC236}">
                <a16:creationId xmlns:a16="http://schemas.microsoft.com/office/drawing/2014/main" id="{CE5C4A8E-FC6A-AE11-DC36-E27E86DB6E84}"/>
              </a:ext>
            </a:extLst>
          </p:cNvPr>
          <p:cNvSpPr/>
          <p:nvPr/>
        </p:nvSpPr>
        <p:spPr>
          <a:xfrm>
            <a:off x="3569634" y="380635"/>
            <a:ext cx="5414682" cy="1162050"/>
          </a:xfrm>
          <a:prstGeom prst="rect">
            <a:avLst/>
          </a:prstGeom>
          <a:solidFill>
            <a:schemeClr val="accent6">
              <a:lumMod val="40000"/>
              <a:lumOff val="60000"/>
              <a:alpha val="22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10092E3-6CCC-C34E-7D19-F876F4812E82}"/>
              </a:ext>
            </a:extLst>
          </p:cNvPr>
          <p:cNvSpPr txBox="1"/>
          <p:nvPr/>
        </p:nvSpPr>
        <p:spPr>
          <a:xfrm>
            <a:off x="1666875" y="1852566"/>
            <a:ext cx="9220200" cy="2062103"/>
          </a:xfrm>
          <a:prstGeom prst="rect">
            <a:avLst/>
          </a:prstGeom>
          <a:noFill/>
        </p:spPr>
        <p:txBody>
          <a:bodyPr wrap="square" rtlCol="0">
            <a:spAutoFit/>
          </a:bodyPr>
          <a:lstStyle/>
          <a:p>
            <a:pPr marL="285750" indent="-285750">
              <a:buFont typeface="Wingdings" panose="05000000000000000000" pitchFamily="2" charset="2"/>
              <a:buChar char="v"/>
            </a:pPr>
            <a:r>
              <a:rPr lang="en-IN" sz="2000" b="1" dirty="0">
                <a:solidFill>
                  <a:schemeClr val="bg1"/>
                </a:solidFill>
              </a:rPr>
              <a:t>Stage 2:</a:t>
            </a:r>
          </a:p>
          <a:p>
            <a:endParaRPr lang="en-IN" b="1" dirty="0">
              <a:solidFill>
                <a:schemeClr val="bg1"/>
              </a:solidFill>
            </a:endParaRPr>
          </a:p>
          <a:p>
            <a:pPr marL="285750" indent="-285750">
              <a:buFont typeface="Arial" panose="020B0604020202020204" pitchFamily="34" charset="0"/>
              <a:buChar char="•"/>
            </a:pPr>
            <a:r>
              <a:rPr lang="en-IN" dirty="0">
                <a:solidFill>
                  <a:schemeClr val="bg1"/>
                </a:solidFill>
              </a:rPr>
              <a:t>Building the pipeline between processed data in MongoDB and PANDAS(Code shown in below image).</a:t>
            </a:r>
          </a:p>
          <a:p>
            <a:pPr marL="285750" indent="-285750">
              <a:buFont typeface="Arial" panose="020B0604020202020204" pitchFamily="34" charset="0"/>
              <a:buChar char="•"/>
            </a:pPr>
            <a:r>
              <a:rPr lang="en-IN" dirty="0">
                <a:solidFill>
                  <a:schemeClr val="bg1"/>
                </a:solidFill>
              </a:rPr>
              <a:t>To build Pipeline between MongoDB and PANDAS we used </a:t>
            </a:r>
            <a:r>
              <a:rPr lang="en-IN" dirty="0" err="1">
                <a:solidFill>
                  <a:schemeClr val="bg1"/>
                </a:solidFill>
              </a:rPr>
              <a:t>PyMongo</a:t>
            </a:r>
            <a:r>
              <a:rPr lang="en-IN" dirty="0">
                <a:solidFill>
                  <a:schemeClr val="bg1"/>
                </a:solidFill>
              </a:rPr>
              <a:t>.</a:t>
            </a:r>
          </a:p>
          <a:p>
            <a:pPr marL="285750" indent="-285750">
              <a:buFont typeface="Arial" panose="020B0604020202020204" pitchFamily="34" charset="0"/>
              <a:buChar char="•"/>
            </a:pPr>
            <a:r>
              <a:rPr lang="en-IN" dirty="0">
                <a:solidFill>
                  <a:schemeClr val="bg1"/>
                </a:solidFill>
              </a:rPr>
              <a:t>Using Python(Pandas , Seaborn, Matplotlib) we created various visualisation which shows some business insights</a:t>
            </a:r>
          </a:p>
        </p:txBody>
      </p:sp>
      <p:pic>
        <p:nvPicPr>
          <p:cNvPr id="6" name="Picture 5">
            <a:extLst>
              <a:ext uri="{FF2B5EF4-FFF2-40B4-BE49-F238E27FC236}">
                <a16:creationId xmlns:a16="http://schemas.microsoft.com/office/drawing/2014/main" id="{EE989633-8C1B-FE86-8A3C-FF553CB1FC2E}"/>
              </a:ext>
            </a:extLst>
          </p:cNvPr>
          <p:cNvPicPr>
            <a:picLocks noChangeAspect="1"/>
          </p:cNvPicPr>
          <p:nvPr/>
        </p:nvPicPr>
        <p:blipFill rotWithShape="1">
          <a:blip r:embed="rId2">
            <a:extLst>
              <a:ext uri="{28A0092B-C50C-407E-A947-70E740481C1C}">
                <a14:useLocalDpi xmlns:a14="http://schemas.microsoft.com/office/drawing/2010/main" val="0"/>
              </a:ext>
            </a:extLst>
          </a:blip>
          <a:srcRect l="5780" r="50509"/>
          <a:stretch/>
        </p:blipFill>
        <p:spPr>
          <a:xfrm>
            <a:off x="1666875" y="4028005"/>
            <a:ext cx="4680125" cy="2569790"/>
          </a:xfrm>
          <a:prstGeom prst="rect">
            <a:avLst/>
          </a:prstGeom>
          <a:effectLst>
            <a:softEdge rad="0"/>
          </a:effectLst>
        </p:spPr>
      </p:pic>
      <p:pic>
        <p:nvPicPr>
          <p:cNvPr id="7" name="Picture 6">
            <a:extLst>
              <a:ext uri="{FF2B5EF4-FFF2-40B4-BE49-F238E27FC236}">
                <a16:creationId xmlns:a16="http://schemas.microsoft.com/office/drawing/2014/main" id="{CF91ACC5-2DD3-4ACA-AB08-F4CBFA19AF57}"/>
              </a:ext>
            </a:extLst>
          </p:cNvPr>
          <p:cNvPicPr>
            <a:picLocks noChangeAspect="1"/>
          </p:cNvPicPr>
          <p:nvPr/>
        </p:nvPicPr>
        <p:blipFill rotWithShape="1">
          <a:blip r:embed="rId3">
            <a:extLst>
              <a:ext uri="{28A0092B-C50C-407E-A947-70E740481C1C}">
                <a14:useLocalDpi xmlns:a14="http://schemas.microsoft.com/office/drawing/2010/main" val="0"/>
              </a:ext>
            </a:extLst>
          </a:blip>
          <a:srcRect l="18133"/>
          <a:stretch/>
        </p:blipFill>
        <p:spPr>
          <a:xfrm>
            <a:off x="7102762" y="4028006"/>
            <a:ext cx="4251185" cy="2569790"/>
          </a:xfrm>
          <a:prstGeom prst="rect">
            <a:avLst/>
          </a:prstGeom>
        </p:spPr>
      </p:pic>
    </p:spTree>
    <p:extLst>
      <p:ext uri="{BB962C8B-B14F-4D97-AF65-F5344CB8AC3E}">
        <p14:creationId xmlns:p14="http://schemas.microsoft.com/office/powerpoint/2010/main" val="354435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EA2579-CF3A-FDA1-AA79-0219E1974801}"/>
              </a:ext>
            </a:extLst>
          </p:cNvPr>
          <p:cNvSpPr txBox="1"/>
          <p:nvPr/>
        </p:nvSpPr>
        <p:spPr>
          <a:xfrm>
            <a:off x="1800225" y="533400"/>
            <a:ext cx="9277350" cy="523220"/>
          </a:xfrm>
          <a:prstGeom prst="rect">
            <a:avLst/>
          </a:prstGeom>
          <a:noFill/>
        </p:spPr>
        <p:txBody>
          <a:bodyPr wrap="square" rtlCol="0">
            <a:spAutoFit/>
          </a:bodyPr>
          <a:lstStyle/>
          <a:p>
            <a:pPr algn="ctr"/>
            <a:r>
              <a:rPr lang="en-IN" sz="2800" dirty="0">
                <a:solidFill>
                  <a:schemeClr val="bg1"/>
                </a:solidFill>
              </a:rPr>
              <a:t>DATA DESCRITION</a:t>
            </a:r>
          </a:p>
        </p:txBody>
      </p:sp>
      <p:sp>
        <p:nvSpPr>
          <p:cNvPr id="6" name="Rectangle 5">
            <a:extLst>
              <a:ext uri="{FF2B5EF4-FFF2-40B4-BE49-F238E27FC236}">
                <a16:creationId xmlns:a16="http://schemas.microsoft.com/office/drawing/2014/main" id="{A6D47F35-099F-2C12-2B11-D94FE8BC7CA0}"/>
              </a:ext>
            </a:extLst>
          </p:cNvPr>
          <p:cNvSpPr/>
          <p:nvPr/>
        </p:nvSpPr>
        <p:spPr>
          <a:xfrm>
            <a:off x="4795837" y="371147"/>
            <a:ext cx="3286125" cy="847725"/>
          </a:xfrm>
          <a:prstGeom prst="rect">
            <a:avLst/>
          </a:prstGeom>
          <a:solidFill>
            <a:schemeClr val="accent4">
              <a:lumMod val="75000"/>
              <a:alpha val="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DDD03F9-3CDA-C482-855A-735C3B24BA90}"/>
              </a:ext>
            </a:extLst>
          </p:cNvPr>
          <p:cNvSpPr txBox="1"/>
          <p:nvPr/>
        </p:nvSpPr>
        <p:spPr>
          <a:xfrm>
            <a:off x="1864659" y="1704975"/>
            <a:ext cx="9641541" cy="3416320"/>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We have a yelp dataset of 9 GB size having following </a:t>
            </a:r>
            <a:r>
              <a:rPr lang="en-IN" dirty="0" err="1">
                <a:solidFill>
                  <a:schemeClr val="bg1"/>
                </a:solidFill>
              </a:rPr>
              <a:t>Json</a:t>
            </a:r>
            <a:r>
              <a:rPr lang="en-IN" dirty="0">
                <a:solidFill>
                  <a:schemeClr val="bg1"/>
                </a:solidFill>
              </a:rPr>
              <a:t> files :-</a:t>
            </a:r>
          </a:p>
          <a:p>
            <a:pPr lvl="1"/>
            <a:r>
              <a:rPr lang="en-IN" dirty="0">
                <a:solidFill>
                  <a:schemeClr val="bg1"/>
                </a:solidFill>
              </a:rPr>
              <a:t>1)Business(rows-152k) - </a:t>
            </a:r>
            <a:r>
              <a:rPr lang="en-US" dirty="0">
                <a:solidFill>
                  <a:schemeClr val="bg1"/>
                </a:solidFill>
              </a:rPr>
              <a:t>Contains business data including location of data, attributes, and categories.</a:t>
            </a:r>
          </a:p>
          <a:p>
            <a:pPr lvl="1"/>
            <a:r>
              <a:rPr lang="en-IN" dirty="0">
                <a:solidFill>
                  <a:schemeClr val="bg1"/>
                </a:solidFill>
              </a:rPr>
              <a:t>2)Review.json(rows-7M)-</a:t>
            </a:r>
            <a:r>
              <a:rPr lang="en-US" dirty="0">
                <a:solidFill>
                  <a:schemeClr val="bg1"/>
                </a:solidFill>
              </a:rPr>
              <a:t>Contains full review text data including the </a:t>
            </a:r>
            <a:r>
              <a:rPr lang="en-US" b="1" dirty="0" err="1">
                <a:solidFill>
                  <a:schemeClr val="bg1"/>
                </a:solidFill>
              </a:rPr>
              <a:t>user_id</a:t>
            </a:r>
            <a:r>
              <a:rPr lang="en-US" b="1" dirty="0">
                <a:solidFill>
                  <a:schemeClr val="bg1"/>
                </a:solidFill>
              </a:rPr>
              <a:t> </a:t>
            </a:r>
            <a:r>
              <a:rPr lang="en-US" dirty="0">
                <a:solidFill>
                  <a:schemeClr val="bg1"/>
                </a:solidFill>
              </a:rPr>
              <a:t>that wrote the review and the </a:t>
            </a:r>
            <a:r>
              <a:rPr lang="en-US" b="1" dirty="0" err="1">
                <a:solidFill>
                  <a:schemeClr val="bg1"/>
                </a:solidFill>
              </a:rPr>
              <a:t>business_id</a:t>
            </a:r>
            <a:r>
              <a:rPr lang="en-US" b="1" dirty="0">
                <a:solidFill>
                  <a:schemeClr val="bg1"/>
                </a:solidFill>
              </a:rPr>
              <a:t> </a:t>
            </a:r>
            <a:r>
              <a:rPr lang="en-US" dirty="0">
                <a:solidFill>
                  <a:schemeClr val="bg1"/>
                </a:solidFill>
              </a:rPr>
              <a:t>the review is written for.</a:t>
            </a:r>
            <a:endParaRPr lang="en-IN" dirty="0">
              <a:solidFill>
                <a:schemeClr val="bg1"/>
              </a:solidFill>
            </a:endParaRPr>
          </a:p>
          <a:p>
            <a:pPr lvl="1"/>
            <a:r>
              <a:rPr lang="en-IN" dirty="0">
                <a:solidFill>
                  <a:schemeClr val="bg1"/>
                </a:solidFill>
              </a:rPr>
              <a:t>3)</a:t>
            </a:r>
            <a:r>
              <a:rPr lang="en-US" dirty="0">
                <a:solidFill>
                  <a:schemeClr val="bg1"/>
                </a:solidFill>
              </a:rPr>
              <a:t> User.json: User data including the user's friend mapping and all the metadata associated with the user.</a:t>
            </a:r>
            <a:endParaRPr lang="en-IN" dirty="0">
              <a:solidFill>
                <a:schemeClr val="bg1"/>
              </a:solidFill>
            </a:endParaRPr>
          </a:p>
          <a:p>
            <a:pPr lvl="1"/>
            <a:r>
              <a:rPr lang="en-IN" dirty="0">
                <a:solidFill>
                  <a:schemeClr val="bg1"/>
                </a:solidFill>
              </a:rPr>
              <a:t>4)</a:t>
            </a:r>
            <a:r>
              <a:rPr lang="en-US" dirty="0">
                <a:solidFill>
                  <a:schemeClr val="bg1"/>
                </a:solidFill>
              </a:rPr>
              <a:t> checkin.json :  Check-ins on a business.</a:t>
            </a:r>
          </a:p>
          <a:p>
            <a:pPr lvl="1"/>
            <a:r>
              <a:rPr lang="en-IN" dirty="0">
                <a:solidFill>
                  <a:schemeClr val="bg1"/>
                </a:solidFill>
              </a:rPr>
              <a:t>5)</a:t>
            </a:r>
            <a:r>
              <a:rPr lang="en-US" dirty="0">
                <a:solidFill>
                  <a:schemeClr val="bg1"/>
                </a:solidFill>
              </a:rPr>
              <a:t> tip.json : Tips written by a user on a business. Tips are shorter than reviews and tend to convey quick suggestions.</a:t>
            </a:r>
          </a:p>
          <a:p>
            <a:endParaRPr lang="en-IN" dirty="0">
              <a:solidFill>
                <a:schemeClr val="bg1"/>
              </a:solidFill>
            </a:endParaRPr>
          </a:p>
          <a:p>
            <a:pPr marL="285750" indent="-285750">
              <a:buFont typeface="Wingdings" panose="05000000000000000000" pitchFamily="2" charset="2"/>
              <a:buChar char="q"/>
            </a:pPr>
            <a:r>
              <a:rPr lang="en-IN" dirty="0">
                <a:solidFill>
                  <a:schemeClr val="bg1"/>
                </a:solidFill>
              </a:rPr>
              <a:t>From these two datasets we have used Business and Review datasets for our further analysis.</a:t>
            </a:r>
          </a:p>
        </p:txBody>
      </p:sp>
    </p:spTree>
    <p:extLst>
      <p:ext uri="{BB962C8B-B14F-4D97-AF65-F5344CB8AC3E}">
        <p14:creationId xmlns:p14="http://schemas.microsoft.com/office/powerpoint/2010/main" val="393383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0C8BFE2-9FF8-4943-8531-32C8D3DA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50" y="771524"/>
            <a:ext cx="5943600" cy="5934075"/>
          </a:xfrm>
          <a:prstGeom prst="rect">
            <a:avLst/>
          </a:prstGeom>
        </p:spPr>
      </p:pic>
      <p:pic>
        <p:nvPicPr>
          <p:cNvPr id="12" name="Picture 11">
            <a:extLst>
              <a:ext uri="{FF2B5EF4-FFF2-40B4-BE49-F238E27FC236}">
                <a16:creationId xmlns:a16="http://schemas.microsoft.com/office/drawing/2014/main" id="{902B5770-1CBC-CA7F-694B-28B4FAE23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150" y="1233487"/>
            <a:ext cx="5105398" cy="5562600"/>
          </a:xfrm>
          <a:prstGeom prst="rect">
            <a:avLst/>
          </a:prstGeom>
        </p:spPr>
      </p:pic>
      <p:sp>
        <p:nvSpPr>
          <p:cNvPr id="13" name="TextBox 12">
            <a:extLst>
              <a:ext uri="{FF2B5EF4-FFF2-40B4-BE49-F238E27FC236}">
                <a16:creationId xmlns:a16="http://schemas.microsoft.com/office/drawing/2014/main" id="{0F580214-5715-BCC3-0C87-C62210B04BDB}"/>
              </a:ext>
            </a:extLst>
          </p:cNvPr>
          <p:cNvSpPr txBox="1"/>
          <p:nvPr/>
        </p:nvSpPr>
        <p:spPr>
          <a:xfrm>
            <a:off x="2305048" y="324505"/>
            <a:ext cx="8310283" cy="523220"/>
          </a:xfrm>
          <a:prstGeom prst="rect">
            <a:avLst/>
          </a:prstGeom>
          <a:noFill/>
        </p:spPr>
        <p:txBody>
          <a:bodyPr wrap="square" rtlCol="0">
            <a:spAutoFit/>
          </a:bodyPr>
          <a:lstStyle/>
          <a:p>
            <a:r>
              <a:rPr lang="en-IN" sz="2800" b="1" dirty="0"/>
              <a:t>Da						</a:t>
            </a:r>
            <a:r>
              <a:rPr lang="en-IN" sz="2800" b="1" dirty="0">
                <a:solidFill>
                  <a:schemeClr val="bg1"/>
                </a:solidFill>
              </a:rPr>
              <a:t>Business Dataset Schema</a:t>
            </a:r>
            <a:endParaRPr lang="en-IN" sz="2800" b="1" dirty="0"/>
          </a:p>
        </p:txBody>
      </p:sp>
    </p:spTree>
    <p:extLst>
      <p:ext uri="{BB962C8B-B14F-4D97-AF65-F5344CB8AC3E}">
        <p14:creationId xmlns:p14="http://schemas.microsoft.com/office/powerpoint/2010/main" val="2948615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AF81A9-7958-7E9D-5ABD-8EDA106B8759}"/>
              </a:ext>
            </a:extLst>
          </p:cNvPr>
          <p:cNvSpPr/>
          <p:nvPr/>
        </p:nvSpPr>
        <p:spPr>
          <a:xfrm>
            <a:off x="171452" y="0"/>
            <a:ext cx="1066798" cy="6858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8D9201C-711C-27D8-D959-5C44D11B8B1C}"/>
              </a:ext>
            </a:extLst>
          </p:cNvPr>
          <p:cNvSpPr txBox="1"/>
          <p:nvPr/>
        </p:nvSpPr>
        <p:spPr>
          <a:xfrm>
            <a:off x="1828799" y="485775"/>
            <a:ext cx="9086851" cy="1354217"/>
          </a:xfrm>
          <a:prstGeom prst="rect">
            <a:avLst/>
          </a:prstGeom>
          <a:noFill/>
        </p:spPr>
        <p:txBody>
          <a:bodyPr wrap="square" rtlCol="0">
            <a:spAutoFit/>
          </a:bodyPr>
          <a:lstStyle/>
          <a:p>
            <a:pPr algn="ctr"/>
            <a:r>
              <a:rPr lang="en-IN" sz="2800" b="1" dirty="0">
                <a:solidFill>
                  <a:schemeClr val="bg1"/>
                </a:solidFill>
              </a:rPr>
              <a:t>Review Dataset Schema</a:t>
            </a:r>
          </a:p>
          <a:p>
            <a:endParaRPr lang="en-US" dirty="0">
              <a:solidFill>
                <a:schemeClr val="bg1"/>
              </a:solidFill>
            </a:endParaRPr>
          </a:p>
          <a:p>
            <a:r>
              <a:rPr lang="en-US" dirty="0">
                <a:solidFill>
                  <a:schemeClr val="bg1"/>
                </a:solidFill>
              </a:rPr>
              <a:t>Contains full review text data including the </a:t>
            </a:r>
            <a:r>
              <a:rPr lang="en-US" dirty="0" err="1">
                <a:solidFill>
                  <a:schemeClr val="bg1"/>
                </a:solidFill>
              </a:rPr>
              <a:t>user_id</a:t>
            </a:r>
            <a:r>
              <a:rPr lang="en-US" dirty="0">
                <a:solidFill>
                  <a:schemeClr val="bg1"/>
                </a:solidFill>
              </a:rPr>
              <a:t> that wrote the review and the </a:t>
            </a:r>
            <a:r>
              <a:rPr lang="en-US" dirty="0" err="1">
                <a:solidFill>
                  <a:schemeClr val="bg1"/>
                </a:solidFill>
              </a:rPr>
              <a:t>business_id</a:t>
            </a:r>
            <a:r>
              <a:rPr lang="en-US" dirty="0">
                <a:solidFill>
                  <a:schemeClr val="bg1"/>
                </a:solidFill>
              </a:rPr>
              <a:t> the review is written for.</a:t>
            </a:r>
            <a:endParaRPr lang="en-IN" dirty="0">
              <a:solidFill>
                <a:schemeClr val="bg1"/>
              </a:solidFill>
            </a:endParaRPr>
          </a:p>
        </p:txBody>
      </p:sp>
      <p:pic>
        <p:nvPicPr>
          <p:cNvPr id="4" name="Picture 3">
            <a:extLst>
              <a:ext uri="{FF2B5EF4-FFF2-40B4-BE49-F238E27FC236}">
                <a16:creationId xmlns:a16="http://schemas.microsoft.com/office/drawing/2014/main" id="{65BC4F70-8D9A-0CAC-5BB6-0C513AF62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737" y="2065308"/>
            <a:ext cx="6497451" cy="3750329"/>
          </a:xfrm>
          <a:prstGeom prst="rect">
            <a:avLst/>
          </a:prstGeom>
        </p:spPr>
      </p:pic>
    </p:spTree>
    <p:extLst>
      <p:ext uri="{BB962C8B-B14F-4D97-AF65-F5344CB8AC3E}">
        <p14:creationId xmlns:p14="http://schemas.microsoft.com/office/powerpoint/2010/main" val="6686578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809</TotalTime>
  <Words>1228</Words>
  <Application>Microsoft Office PowerPoint</Application>
  <PresentationFormat>Widescreen</PresentationFormat>
  <Paragraphs>139</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Calibri</vt:lpstr>
      <vt:lpstr>Calibri Light</vt:lpstr>
      <vt:lpstr>Wingdings</vt:lpstr>
      <vt:lpstr>Celestial</vt:lpstr>
      <vt:lpstr>           Analytics</vt:lpstr>
      <vt:lpstr>Presented by  Charudatta Marne, Jyoti Chaudhary, Paritosh Sangave, Saumyajit Guha and Sourabh Jamdade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dc:title>
  <dc:creator>amruta marne</dc:creator>
  <cp:lastModifiedBy>Paritosh</cp:lastModifiedBy>
  <cp:revision>58</cp:revision>
  <dcterms:created xsi:type="dcterms:W3CDTF">2023-03-10T11:23:26Z</dcterms:created>
  <dcterms:modified xsi:type="dcterms:W3CDTF">2023-03-11T05:53:34Z</dcterms:modified>
</cp:coreProperties>
</file>